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2402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还给</a:t>
            </a:r>
            <a:r>
              <a:rPr lang="en-US" altLang="zh-CN"/>
              <a:t>Omnifocus</a:t>
            </a:r>
            <a:r>
              <a:rPr lang="zh-CN" altLang="en-US"/>
              <a:t>的截图吗？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32411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3600" y="2840038"/>
            <a:ext cx="8655051" cy="703262"/>
          </a:xfrm>
        </p:spPr>
        <p:txBody>
          <a:bodyPr/>
          <a:lstStyle>
            <a:lvl1pPr eaLnBrk="1" hangingPunct="1">
              <a:defRPr sz="4000">
                <a:solidFill>
                  <a:srgbClr val="251C1A"/>
                </a:solidFill>
              </a:defRPr>
            </a:lvl1pPr>
          </a:lstStyle>
          <a:p>
            <a:pPr lvl="0"/>
            <a:r>
              <a:rPr lang="zh-CN" altLang="zh-CN" noProof="0" dirty="0" smtClean="0">
                <a:sym typeface="Arial" pitchFamily="34" charset="0"/>
              </a:rPr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05717" y="3551238"/>
            <a:ext cx="8652933" cy="639762"/>
          </a:xfrm>
        </p:spPr>
        <p:txBody>
          <a:bodyPr lIns="90170" tIns="46990" rIns="90170" bIns="46990"/>
          <a:lstStyle>
            <a:lvl1pPr marL="0" indent="0" eaLnBrk="1" hangingPunct="1">
              <a:buFont typeface="Arial" pitchFamily="34" charset="0"/>
              <a:buNone/>
              <a:defRPr sz="1800"/>
            </a:lvl1pPr>
          </a:lstStyle>
          <a:p>
            <a:pPr lvl="0"/>
            <a:r>
              <a:rPr lang="zh-CN" altLang="zh-CN" noProof="0" dirty="0" smtClean="0">
                <a:sym typeface="Arial" pitchFamily="34" charset="0"/>
              </a:rPr>
              <a:t>单击此处编辑母版副标题样式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600" y="408675"/>
            <a:ext cx="10516800" cy="530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7600" y="6245225"/>
            <a:ext cx="2844800" cy="476250"/>
          </a:xfrm>
        </p:spPr>
        <p:txBody>
          <a:bodyPr/>
          <a:lstStyle/>
          <a:p>
            <a:fld id="{6EF2F5ED-D19D-4097-92A9-D6092B3D6E68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09600" y="6245225"/>
            <a:ext cx="2844800" cy="476250"/>
          </a:xfrm>
        </p:spPr>
        <p:txBody>
          <a:bodyPr/>
          <a:lstStyle/>
          <a:p>
            <a:fld id="{A7AAEAA2-D029-4D23-B6D5-DE004B8B3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183717" y="2303463"/>
            <a:ext cx="4324349" cy="1004887"/>
          </a:xfrm>
        </p:spPr>
        <p:txBody>
          <a:bodyPr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noProof="0" dirty="0" smtClean="0">
                <a:sym typeface="Arial" pitchFamily="34" charset="0"/>
              </a:rPr>
              <a:t>编辑标题</a:t>
            </a:r>
            <a:endParaRPr lang="zh-CN" altLang="zh-CN" noProof="0" dirty="0" smtClean="0">
              <a:sym typeface="Arial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183717" y="3309938"/>
            <a:ext cx="4324349" cy="750887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zh-CN" altLang="en-US" noProof="0" dirty="0" smtClean="0"/>
              <a:t>添加副标题</a:t>
            </a:r>
            <a:endParaRPr lang="zh-CN" altLang="zh-CN" noProof="0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071533" y="2547938"/>
            <a:ext cx="101600" cy="1306512"/>
          </a:xfrm>
          <a:prstGeom prst="rect">
            <a:avLst/>
          </a:prstGeom>
          <a:solidFill>
            <a:srgbClr val="389D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423833" y="2546350"/>
            <a:ext cx="6477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lIns="90170" tIns="46990" rIns="90170" bIns="46990">
            <a:norm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dirty="0"/>
              <a:t>PART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495425"/>
            <a:ext cx="5384800" cy="42338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495425"/>
            <a:ext cx="5384800" cy="42338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85696" y="365125"/>
            <a:ext cx="9470221" cy="1325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仅标题">
    <p:bg bwMode="auto"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612800" y="2300400"/>
            <a:ext cx="4852800" cy="946800"/>
          </a:xfrm>
        </p:spPr>
        <p:txBody>
          <a:bodyPr>
            <a:normAutofit/>
          </a:bodyPr>
          <a:lstStyle>
            <a:lvl1pPr eaLnBrk="1" hangingPunct="1">
              <a:defRPr sz="6000">
                <a:solidFill>
                  <a:srgbClr val="251C1A"/>
                </a:solidFill>
                <a:latin typeface="+mj-lt"/>
              </a:defRPr>
            </a:lvl1pPr>
          </a:lstStyle>
          <a:p>
            <a:pPr lvl="0"/>
            <a:r>
              <a:rPr lang="zh-CN" altLang="en-US" noProof="0" dirty="0" smtClean="0">
                <a:sym typeface="Arial" pitchFamily="34" charset="0"/>
              </a:rPr>
              <a:t>编辑标题</a:t>
            </a:r>
            <a:endParaRPr lang="zh-CN" altLang="zh-CN" noProof="0" dirty="0" smtClean="0">
              <a:sym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17600" y="3250800"/>
            <a:ext cx="4852800" cy="640800"/>
          </a:xfrm>
        </p:spPr>
        <p:txBody>
          <a:bodyPr lIns="90170" tIns="46990" rIns="90170" bIns="46990">
            <a:normAutofit/>
          </a:bodyPr>
          <a:lstStyle>
            <a:lvl1pPr marL="0" indent="0" eaLnBrk="1" hangingPunct="1">
              <a:buFont typeface="Arial" pitchFamily="34" charset="0"/>
              <a:buNone/>
              <a:defRPr sz="1800"/>
            </a:lvl1pPr>
          </a:lstStyle>
          <a:p>
            <a:pPr lvl="0"/>
            <a:r>
              <a:rPr lang="zh-CN" altLang="zh-CN" noProof="0" dirty="0" smtClean="0">
                <a:sym typeface="Arial" pitchFamily="34" charset="0"/>
              </a:rPr>
              <a:t>单击此处编辑母版副标题样式</a:t>
            </a:r>
          </a:p>
        </p:txBody>
      </p:sp>
      <p:sp>
        <p:nvSpPr>
          <p:cNvPr id="7" name="Text Box 5" descr="#wm#_60_37_*Z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47584" y="2546350"/>
            <a:ext cx="565149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90170" tIns="46990" rIns="90170" bIns="46990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1400" dirty="0"/>
              <a:t>COMPANY</a:t>
            </a:r>
          </a:p>
        </p:txBody>
      </p:sp>
      <p:sp>
        <p:nvSpPr>
          <p:cNvPr id="8" name="Rectangle 4" descr="#wm#_60_37_*Z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12733" y="2547938"/>
            <a:ext cx="101600" cy="1306512"/>
          </a:xfrm>
          <a:prstGeom prst="rect">
            <a:avLst/>
          </a:prstGeom>
          <a:solidFill>
            <a:srgbClr val="389D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9788" y="330200"/>
            <a:ext cx="4262400" cy="1600200"/>
          </a:xfrm>
        </p:spPr>
        <p:txBody>
          <a:bodyPr anchor="t" anchorCtr="0">
            <a:noAutofit/>
          </a:bodyPr>
          <a:lstStyle>
            <a:lvl1pPr>
              <a:defRPr sz="4000"/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352521" y="352425"/>
            <a:ext cx="5971200" cy="540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1930400"/>
            <a:ext cx="42624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9788" y="6245225"/>
            <a:ext cx="2844800" cy="476250"/>
          </a:xfrm>
        </p:spPr>
        <p:txBody>
          <a:bodyPr/>
          <a:lstStyle/>
          <a:p>
            <a:fld id="{6EF2F5ED-D19D-4097-92A9-D6092B3D6E68}" type="datetimeFigureOut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478921" y="6245225"/>
            <a:ext cx="2844800" cy="476250"/>
          </a:xfrm>
        </p:spPr>
        <p:txBody>
          <a:bodyPr/>
          <a:lstStyle/>
          <a:p>
            <a:fld id="{A7AAEAA2-D029-4D23-B6D5-DE004B8B3E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296400" y="276225"/>
            <a:ext cx="2288117" cy="5453063"/>
          </a:xfrm>
        </p:spPr>
        <p:txBody>
          <a:bodyPr vert="eaVert" anchor="ctr" anchorCtr="1">
            <a:normAutofit/>
          </a:bodyPr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6225"/>
            <a:ext cx="8483600" cy="5453063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92300" y="276225"/>
            <a:ext cx="9692217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170" tIns="46990" rIns="90170" bIns="46990" numCol="1" anchor="ctr" anchorCtr="0" compatLnSpc="1">
            <a:normAutofit/>
          </a:bodyPr>
          <a:lstStyle/>
          <a:p>
            <a:pPr lvl="0"/>
            <a:r>
              <a:rPr lang="zh-CN" altLang="zh-CN" dirty="0" smtClean="0">
                <a:sym typeface="Arial" pitchFamily="34" charset="0"/>
              </a:rPr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95425"/>
            <a:ext cx="10972800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altLang="zh-CN" dirty="0" smtClean="0">
                <a:sym typeface="Arial" pitchFamily="34" charset="0"/>
              </a:rPr>
              <a:t>单击此处编辑母版文本样式</a:t>
            </a:r>
          </a:p>
          <a:p>
            <a:pPr lvl="1"/>
            <a:r>
              <a:rPr lang="zh-CN" altLang="zh-CN" dirty="0" smtClean="0">
                <a:sym typeface="Arial" pitchFamily="34" charset="0"/>
              </a:rPr>
              <a:t>第二级</a:t>
            </a:r>
          </a:p>
          <a:p>
            <a:pPr lvl="2"/>
            <a:r>
              <a:rPr lang="zh-CN" altLang="zh-CN" dirty="0" smtClean="0">
                <a:sym typeface="Arial" pitchFamily="34" charset="0"/>
              </a:rPr>
              <a:t>第三级</a:t>
            </a:r>
          </a:p>
          <a:p>
            <a:pPr lvl="3"/>
            <a:r>
              <a:rPr lang="zh-CN" altLang="zh-CN" dirty="0" smtClean="0">
                <a:sym typeface="Arial" pitchFamily="34" charset="0"/>
              </a:rPr>
              <a:t>第四级</a:t>
            </a:r>
          </a:p>
          <a:p>
            <a:pPr lvl="4"/>
            <a:r>
              <a:rPr lang="zh-CN" altLang="zh-CN" dirty="0" smtClean="0">
                <a:sym typeface="Arial" pitchFamily="34" charset="0"/>
              </a:rPr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itchFamily="34" charset="0"/>
                <a:ea typeface="黑体" pitchFamily="49" charset="-122"/>
                <a:sym typeface="Arial" pitchFamily="34" charset="0"/>
              </a:defRPr>
            </a:lvl1pPr>
          </a:lstStyle>
          <a:p>
            <a:fld id="{DA61ABCB-2394-477C-A815-C42FA2729D00}" type="datetime1">
              <a:rPr lang="zh-CN" altLang="en-US" smtClean="0"/>
              <a:pPr/>
              <a:t>2016/4/28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itchFamily="34" charset="0"/>
                <a:ea typeface="黑体" pitchFamily="49" charset="-122"/>
                <a:sym typeface="Arial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latin typeface="Arial" pitchFamily="34" charset="0"/>
                <a:ea typeface="黑体" pitchFamily="49" charset="-122"/>
                <a:sym typeface="Arial" pitchFamily="34" charset="0"/>
              </a:defRPr>
            </a:lvl1pPr>
          </a:lstStyle>
          <a:p>
            <a:fld id="{3074DC10-EDBB-4071-8E43-932BCE2A2F5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 kern="1200">
          <a:solidFill>
            <a:srgbClr val="389DBA"/>
          </a:solidFill>
          <a:latin typeface="+mj-ea"/>
          <a:ea typeface="+mj-ea"/>
          <a:cs typeface="+mj-cs"/>
          <a:sym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389DBA"/>
          </a:solidFill>
          <a:latin typeface="Arial" pitchFamily="34" charset="0"/>
          <a:ea typeface="黑体" pitchFamily="49" charset="-122"/>
          <a:sym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389DBA"/>
          </a:solidFill>
          <a:latin typeface="Arial" pitchFamily="34" charset="0"/>
          <a:ea typeface="黑体" pitchFamily="49" charset="-122"/>
          <a:sym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389DBA"/>
          </a:solidFill>
          <a:latin typeface="Arial" pitchFamily="34" charset="0"/>
          <a:ea typeface="黑体" pitchFamily="49" charset="-122"/>
          <a:sym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389DBA"/>
          </a:solidFill>
          <a:latin typeface="Arial" pitchFamily="34" charset="0"/>
          <a:ea typeface="黑体" pitchFamily="49" charset="-122"/>
          <a:sym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389DBA"/>
          </a:solidFill>
          <a:latin typeface="Arial" pitchFamily="34" charset="0"/>
          <a:ea typeface="黑体" pitchFamily="49" charset="-122"/>
          <a:sym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389DBA"/>
          </a:solidFill>
          <a:latin typeface="Arial" pitchFamily="34" charset="0"/>
          <a:ea typeface="黑体" pitchFamily="49" charset="-122"/>
          <a:sym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389DBA"/>
          </a:solidFill>
          <a:latin typeface="Arial" pitchFamily="34" charset="0"/>
          <a:ea typeface="黑体" pitchFamily="49" charset="-122"/>
          <a:sym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389DBA"/>
          </a:solidFill>
          <a:latin typeface="Arial" pitchFamily="34" charset="0"/>
          <a:ea typeface="黑体" pitchFamily="49" charset="-122"/>
          <a:sym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2"/>
          </a:solidFill>
          <a:latin typeface="+mn-ea"/>
          <a:ea typeface="+mn-ea"/>
          <a:cs typeface="+mn-cs"/>
          <a:sym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2"/>
          </a:solidFill>
          <a:latin typeface="+mn-ea"/>
          <a:ea typeface="+mn-ea"/>
          <a:cs typeface="+mn-cs"/>
          <a:sym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bg2"/>
          </a:solidFill>
          <a:latin typeface="+mn-ea"/>
          <a:ea typeface="+mn-ea"/>
          <a:cs typeface="+mn-cs"/>
          <a:sym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800" kern="1200">
          <a:solidFill>
            <a:schemeClr val="bg2"/>
          </a:solidFill>
          <a:latin typeface="+mn-ea"/>
          <a:ea typeface="+mn-ea"/>
          <a:cs typeface="+mn-cs"/>
          <a:sym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800" kern="1200">
          <a:solidFill>
            <a:schemeClr val="bg2"/>
          </a:solidFill>
          <a:latin typeface="+mn-ea"/>
          <a:ea typeface="+mn-ea"/>
          <a:cs typeface="+mn-cs"/>
          <a:sym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52245" y="2445068"/>
            <a:ext cx="8655051" cy="7032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dirty="0"/>
              <a:t>三位一体的优秀工具</a:t>
            </a:r>
            <a:r>
              <a:rPr lang="zh-CN" altLang="en-US" sz="4400" dirty="0"/>
              <a:t/>
            </a:r>
            <a:br>
              <a:rPr lang="zh-CN" altLang="en-US" sz="4400" dirty="0"/>
            </a:br>
            <a:r>
              <a:rPr lang="zh-CN" altLang="en-US" sz="4400" dirty="0"/>
              <a:t>    </a:t>
            </a:r>
            <a:r>
              <a:rPr lang="en-US" altLang="zh-CN" sz="4400" dirty="0"/>
              <a:t>—</a:t>
            </a:r>
            <a:r>
              <a:rPr lang="zh-CN" altLang="en-US" sz="4400" dirty="0"/>
              <a:t>浅谈住院医师对</a:t>
            </a:r>
            <a:r>
              <a:rPr lang="en-US" altLang="zh-CN" sz="4400" dirty="0"/>
              <a:t>UTD</a:t>
            </a:r>
            <a:r>
              <a:rPr lang="zh-CN" altLang="en-US" sz="4400" dirty="0"/>
              <a:t>的使用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90669" y="4359170"/>
            <a:ext cx="8652933" cy="639762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/>
              <a:t>2016-4-28</a:t>
            </a:r>
          </a:p>
          <a:p>
            <a:pPr algn="ctr"/>
            <a:r>
              <a:rPr lang="zh-CN" altLang="en-US" sz="3200" dirty="0"/>
              <a:t>范俊平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临床知识学习：更多的用法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>
                <a:latin typeface="Century" panose="02040604050505020304" pitchFamily="18" charset="0"/>
              </a:rPr>
              <a:t>临床实践指南更新</a:t>
            </a:r>
            <a:r>
              <a:rPr lang="en-US" altLang="zh-CN" sz="2800" dirty="0">
                <a:latin typeface="Century" panose="02040604050505020304" pitchFamily="18" charset="0"/>
              </a:rPr>
              <a:t>/Practice </a:t>
            </a:r>
            <a:r>
              <a:rPr lang="en-US" altLang="zh-CN" sz="2800" dirty="0" err="1">
                <a:latin typeface="Century" panose="02040604050505020304" pitchFamily="18" charset="0"/>
              </a:rPr>
              <a:t>changeing</a:t>
            </a:r>
            <a:r>
              <a:rPr lang="en-US" altLang="zh-CN" sz="2800" dirty="0">
                <a:latin typeface="Century" panose="02040604050505020304" pitchFamily="18" charset="0"/>
              </a:rPr>
              <a:t> updates</a:t>
            </a:r>
          </a:p>
          <a:p>
            <a:r>
              <a:rPr lang="zh-CN" altLang="en-US" sz="2800" dirty="0">
                <a:latin typeface="Century" panose="02040604050505020304" pitchFamily="18" charset="0"/>
              </a:rPr>
              <a:t>最新内容</a:t>
            </a:r>
            <a:r>
              <a:rPr lang="en-US" altLang="zh-CN" sz="2800" dirty="0">
                <a:latin typeface="Century" panose="02040604050505020304" pitchFamily="18" charset="0"/>
              </a:rPr>
              <a:t>/</a:t>
            </a:r>
            <a:r>
              <a:rPr lang="en-US" altLang="zh-CN" sz="2800" dirty="0" err="1">
                <a:latin typeface="Century" panose="02040604050505020304" pitchFamily="18" charset="0"/>
              </a:rPr>
              <a:t>Findout</a:t>
            </a:r>
            <a:r>
              <a:rPr lang="en-US" altLang="zh-CN" sz="2800" dirty="0">
                <a:latin typeface="Century" panose="02040604050505020304" pitchFamily="18" charset="0"/>
              </a:rPr>
              <a:t> what's new in</a:t>
            </a:r>
          </a:p>
          <a:p>
            <a:r>
              <a:rPr lang="zh-CN" altLang="en-US" sz="2800" dirty="0">
                <a:latin typeface="Century" panose="02040604050505020304" pitchFamily="18" charset="0"/>
              </a:rPr>
              <a:t>按专科</a:t>
            </a:r>
            <a:r>
              <a:rPr lang="zh-CN" altLang="en-US" sz="2800" dirty="0" smtClean="0">
                <a:latin typeface="Century" panose="02040604050505020304" pitchFamily="18" charset="0"/>
              </a:rPr>
              <a:t>浏览</a:t>
            </a:r>
            <a:endParaRPr lang="en-US" altLang="zh-CN" sz="2800" dirty="0" smtClean="0">
              <a:latin typeface="Century" panose="02040604050505020304" pitchFamily="18" charset="0"/>
            </a:endParaRPr>
          </a:p>
          <a:p>
            <a:r>
              <a:rPr lang="en-US" altLang="zh-CN" sz="2800" dirty="0" smtClean="0">
                <a:latin typeface="Century" panose="02040604050505020304" pitchFamily="18" charset="0"/>
              </a:rPr>
              <a:t>Patient info</a:t>
            </a:r>
            <a:endParaRPr lang="zh-CN" altLang="en-US" sz="2800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entury" panose="02040604050505020304" pitchFamily="18" charset="0"/>
              </a:rPr>
              <a:t>TIPS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临床知识不等同于临床能力</a:t>
            </a:r>
          </a:p>
          <a:p>
            <a:r>
              <a:rPr lang="en-US" altLang="zh-CN" sz="2800" dirty="0"/>
              <a:t>“</a:t>
            </a:r>
            <a:r>
              <a:rPr lang="zh-CN" altLang="en-US" sz="2800" dirty="0"/>
              <a:t>临床医生天然是研究者</a:t>
            </a:r>
            <a:r>
              <a:rPr lang="en-US" altLang="zh-CN" sz="2800" dirty="0"/>
              <a:t>”</a:t>
            </a:r>
          </a:p>
          <a:p>
            <a:r>
              <a:rPr lang="zh-CN" altLang="en-US" sz="2800" dirty="0"/>
              <a:t>开卷有益，常读常新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65867" y="2359023"/>
            <a:ext cx="6893984" cy="958850"/>
          </a:xfrm>
        </p:spPr>
        <p:txBody>
          <a:bodyPr>
            <a:noAutofit/>
          </a:bodyPr>
          <a:lstStyle/>
          <a:p>
            <a:pPr algn="ctr"/>
            <a:r>
              <a:rPr lang="en-US" altLang="zh-CN" sz="6000" dirty="0" smtClean="0">
                <a:latin typeface="Century" panose="02040604050505020304" pitchFamily="18" charset="0"/>
              </a:rPr>
              <a:t>Q&amp;A</a:t>
            </a:r>
            <a:endParaRPr lang="zh-CN" altLang="en-US" sz="6000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9567" y="2672292"/>
            <a:ext cx="9692217" cy="958850"/>
          </a:xfrm>
        </p:spPr>
        <p:txBody>
          <a:bodyPr>
            <a:noAutofit/>
          </a:bodyPr>
          <a:lstStyle/>
          <a:p>
            <a:pPr algn="ctr"/>
            <a:r>
              <a:rPr lang="zh-CN" altLang="en-US" sz="6600" dirty="0" smtClean="0"/>
              <a:t>谢谢！</a:t>
            </a:r>
            <a:endParaRPr lang="zh-CN" alt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383457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2511" y="324592"/>
            <a:ext cx="6811546" cy="1011600"/>
          </a:xfrm>
        </p:spPr>
        <p:txBody>
          <a:bodyPr/>
          <a:lstStyle/>
          <a:p>
            <a:r>
              <a:rPr lang="en-US" altLang="zh-CN" dirty="0">
                <a:latin typeface="Century" panose="02040604050505020304" pitchFamily="18" charset="0"/>
              </a:rPr>
              <a:t>OUTLINES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开场白</a:t>
            </a:r>
          </a:p>
          <a:p>
            <a:r>
              <a:rPr lang="zh-CN" altLang="en-US" sz="2800" dirty="0"/>
              <a:t>临床问题实例</a:t>
            </a:r>
          </a:p>
          <a:p>
            <a:r>
              <a:rPr lang="zh-CN" altLang="en-US" sz="2800" dirty="0"/>
              <a:t>科研问题实例</a:t>
            </a:r>
          </a:p>
          <a:p>
            <a:r>
              <a:rPr lang="zh-CN" altLang="en-US" sz="2800" dirty="0"/>
              <a:t>临床知识学习</a:t>
            </a:r>
          </a:p>
          <a:p>
            <a:r>
              <a:rPr lang="en-US" altLang="zh-CN" sz="2800" dirty="0">
                <a:latin typeface="Century" panose="02040604050505020304" pitchFamily="18" charset="0"/>
              </a:rPr>
              <a:t>TIPS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开场白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sz="2800" dirty="0"/>
              <a:t>关于本次分享</a:t>
            </a:r>
          </a:p>
          <a:p>
            <a:r>
              <a:rPr lang="zh-CN" altLang="en-US" sz="2800" dirty="0">
                <a:sym typeface="+mn-ea"/>
              </a:rPr>
              <a:t>听众调研</a:t>
            </a:r>
            <a:endParaRPr lang="zh-CN" altLang="en-US" sz="2800" dirty="0"/>
          </a:p>
          <a:p>
            <a:r>
              <a:rPr lang="zh-CN" altLang="en-US" sz="2800" dirty="0">
                <a:sym typeface="+mn-ea"/>
              </a:rPr>
              <a:t>题外话：</a:t>
            </a:r>
            <a:r>
              <a:rPr lang="en-US" altLang="zh-CN" sz="2800" dirty="0">
                <a:latin typeface="Century" panose="02040604050505020304" pitchFamily="18" charset="0"/>
                <a:sym typeface="+mn-ea"/>
              </a:rPr>
              <a:t>Getting Things Done</a:t>
            </a:r>
            <a:r>
              <a:rPr lang="zh-CN" altLang="en-US" sz="2800" dirty="0">
                <a:latin typeface="Century" panose="02040604050505020304" pitchFamily="18" charset="0"/>
                <a:sym typeface="+mn-ea"/>
              </a:rPr>
              <a:t>（</a:t>
            </a:r>
            <a:r>
              <a:rPr lang="en-US" altLang="zh-CN" sz="2800" dirty="0">
                <a:latin typeface="Century" panose="02040604050505020304" pitchFamily="18" charset="0"/>
                <a:sym typeface="+mn-ea"/>
              </a:rPr>
              <a:t>GTD</a:t>
            </a:r>
            <a:r>
              <a:rPr lang="zh-CN" altLang="en-US" sz="2800" dirty="0">
                <a:latin typeface="Century" panose="02040604050505020304" pitchFamily="18" charset="0"/>
                <a:sym typeface="+mn-ea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7145" y="811530"/>
            <a:ext cx="3713480" cy="54597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50535" y="236220"/>
            <a:ext cx="4782820" cy="587629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675630" y="6252210"/>
            <a:ext cx="615823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要做的事情总是比时间多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临床问题实例：</a:t>
            </a:r>
            <a:r>
              <a:rPr lang="en-US" altLang="zh-CN" dirty="0">
                <a:latin typeface="Century" panose="02040604050505020304" pitchFamily="18" charset="0"/>
              </a:rPr>
              <a:t>Case1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地点：产科</a:t>
            </a:r>
            <a:r>
              <a:rPr lang="zh-CN" altLang="en-US" sz="2800" dirty="0" smtClean="0"/>
              <a:t>病房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zh-CN" altLang="en-US" sz="2800" dirty="0"/>
              <a:t>问题：</a:t>
            </a:r>
            <a:r>
              <a:rPr lang="en-US" altLang="zh-CN" sz="2800" dirty="0">
                <a:latin typeface="Century" panose="02040604050505020304" pitchFamily="18" charset="0"/>
              </a:rPr>
              <a:t>F/28y</a:t>
            </a:r>
            <a:r>
              <a:rPr lang="zh-CN" altLang="en-US" sz="2800" dirty="0">
                <a:latin typeface="Century" panose="02040604050505020304" pitchFamily="18" charset="0"/>
              </a:rPr>
              <a:t>，</a:t>
            </a:r>
            <a:r>
              <a:rPr lang="en-US" altLang="zh-CN" sz="2800" dirty="0">
                <a:latin typeface="Century" panose="02040604050505020304" pitchFamily="18" charset="0"/>
              </a:rPr>
              <a:t>SLE4</a:t>
            </a:r>
            <a:r>
              <a:rPr lang="zh-CN" altLang="en-US" sz="2800" dirty="0">
                <a:latin typeface="Century" panose="02040604050505020304" pitchFamily="18" charset="0"/>
              </a:rPr>
              <a:t>年，近</a:t>
            </a:r>
            <a:r>
              <a:rPr lang="en-US" altLang="zh-CN" sz="2800" dirty="0">
                <a:latin typeface="Century" panose="02040604050505020304" pitchFamily="18" charset="0"/>
              </a:rPr>
              <a:t>1</a:t>
            </a:r>
            <a:r>
              <a:rPr lang="zh-CN" altLang="en-US" sz="2800" dirty="0">
                <a:latin typeface="Century" panose="02040604050505020304" pitchFamily="18" charset="0"/>
              </a:rPr>
              <a:t>年规律口服泼尼松</a:t>
            </a:r>
            <a:r>
              <a:rPr lang="en-US" altLang="zh-CN" sz="2800" dirty="0">
                <a:latin typeface="Century" panose="02040604050505020304" pitchFamily="18" charset="0"/>
              </a:rPr>
              <a:t>10mg </a:t>
            </a:r>
            <a:r>
              <a:rPr lang="en-US" altLang="zh-CN" sz="2800" dirty="0" err="1">
                <a:latin typeface="Century" panose="02040604050505020304" pitchFamily="18" charset="0"/>
              </a:rPr>
              <a:t>qd</a:t>
            </a:r>
            <a:r>
              <a:rPr lang="zh-CN" altLang="en-US" sz="2800" dirty="0">
                <a:latin typeface="Century" panose="02040604050505020304" pitchFamily="18" charset="0"/>
              </a:rPr>
              <a:t>，</a:t>
            </a:r>
            <a:r>
              <a:rPr lang="zh-CN" altLang="en-US" sz="2800" dirty="0"/>
              <a:t>明日拟剖腹产，是否需给应应激量激素？怎么给？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92935" y="440055"/>
            <a:ext cx="9692005" cy="795020"/>
          </a:xfrm>
        </p:spPr>
        <p:txBody>
          <a:bodyPr/>
          <a:lstStyle/>
          <a:p>
            <a:r>
              <a:rPr lang="zh-CN" altLang="en-US" dirty="0">
                <a:sym typeface="+mn-ea"/>
              </a:rPr>
              <a:t>临床问题实例：</a:t>
            </a:r>
            <a:r>
              <a:rPr lang="en-US" altLang="zh-CN" dirty="0">
                <a:latin typeface="Century" panose="02040604050505020304" pitchFamily="18" charset="0"/>
                <a:sym typeface="+mn-ea"/>
              </a:rPr>
              <a:t>Case1</a:t>
            </a:r>
            <a:endParaRPr lang="en-US" altLang="zh-CN" dirty="0">
              <a:latin typeface="Century" panose="02040604050505020304" pitchFamily="18" charset="0"/>
            </a:endParaRPr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地点：外科</a:t>
            </a:r>
            <a:r>
              <a:rPr lang="zh-CN" altLang="en-US" sz="2800" dirty="0" smtClean="0"/>
              <a:t>病房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zh-CN" altLang="en-US" sz="2800" dirty="0"/>
              <a:t>问题</a:t>
            </a:r>
            <a:r>
              <a:rPr lang="zh-CN" altLang="en-US" sz="2800" dirty="0">
                <a:latin typeface="Century" panose="02040604050505020304" pitchFamily="18" charset="0"/>
              </a:rPr>
              <a:t>：</a:t>
            </a:r>
            <a:r>
              <a:rPr lang="en-US" altLang="zh-CN" sz="2800" dirty="0">
                <a:latin typeface="Century" panose="02040604050505020304" pitchFamily="18" charset="0"/>
              </a:rPr>
              <a:t>F/56</a:t>
            </a:r>
            <a:r>
              <a:rPr lang="zh-CN" altLang="en-US" sz="2800" dirty="0">
                <a:latin typeface="Century" panose="02040604050505020304" pitchFamily="18" charset="0"/>
              </a:rPr>
              <a:t>，诊断真性红细胞增多症</a:t>
            </a:r>
            <a:r>
              <a:rPr lang="en-US" altLang="zh-CN" sz="2800" dirty="0">
                <a:latin typeface="Century" panose="02040604050505020304" pitchFamily="18" charset="0"/>
              </a:rPr>
              <a:t>1</a:t>
            </a:r>
            <a:r>
              <a:rPr lang="zh-CN" altLang="en-US" sz="2800" dirty="0">
                <a:latin typeface="Century" panose="02040604050505020304" pitchFamily="18" charset="0"/>
              </a:rPr>
              <a:t>年余，拟行肾癌手术，入院血常规</a:t>
            </a:r>
            <a:r>
              <a:rPr lang="en-US" altLang="zh-CN" sz="2800" dirty="0">
                <a:latin typeface="Century" panose="02040604050505020304" pitchFamily="18" charset="0"/>
              </a:rPr>
              <a:t>HGB180g/L</a:t>
            </a:r>
            <a:r>
              <a:rPr lang="zh-CN" altLang="en-US" sz="2800" dirty="0">
                <a:latin typeface="Century" panose="02040604050505020304" pitchFamily="18" charset="0"/>
              </a:rPr>
              <a:t>，是否需加用羟基脲？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临床问题实例</a:t>
            </a:r>
            <a:r>
              <a:rPr lang="zh-CN" altLang="en-US" dirty="0" smtClean="0"/>
              <a:t>：</a:t>
            </a:r>
            <a:r>
              <a:rPr lang="en-US" altLang="zh-CN" dirty="0">
                <a:latin typeface="Century" panose="02040604050505020304" pitchFamily="18" charset="0"/>
              </a:rPr>
              <a:t>C</a:t>
            </a:r>
            <a:r>
              <a:rPr lang="en-US" altLang="zh-CN" dirty="0" smtClean="0">
                <a:latin typeface="Century" panose="02040604050505020304" pitchFamily="18" charset="0"/>
              </a:rPr>
              <a:t>ase3</a:t>
            </a:r>
            <a:endParaRPr lang="en-US" altLang="zh-CN" dirty="0">
              <a:latin typeface="Century" panose="020406040505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地点：</a:t>
            </a:r>
            <a:r>
              <a:rPr lang="zh-CN" altLang="en-US" sz="2800" dirty="0" smtClean="0"/>
              <a:t>家里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zh-CN" altLang="en-US" sz="2800" dirty="0"/>
              <a:t>问题</a:t>
            </a:r>
            <a:r>
              <a:rPr lang="zh-CN" altLang="en-US" sz="2800" dirty="0">
                <a:latin typeface="Century" panose="02040604050505020304" pitchFamily="18" charset="0"/>
              </a:rPr>
              <a:t>：</a:t>
            </a:r>
            <a:r>
              <a:rPr lang="en-US" altLang="zh-CN" sz="2800" dirty="0">
                <a:latin typeface="Century" panose="02040604050505020304" pitchFamily="18" charset="0"/>
              </a:rPr>
              <a:t>M/50</a:t>
            </a:r>
            <a:r>
              <a:rPr lang="zh-CN" altLang="en-US" sz="2800" dirty="0">
                <a:latin typeface="Century" panose="02040604050505020304" pitchFamily="18" charset="0"/>
              </a:rPr>
              <a:t>，你的亲戚，既往体健，</a:t>
            </a:r>
            <a:r>
              <a:rPr lang="en-US" altLang="zh-CN" sz="2800" dirty="0">
                <a:latin typeface="Century" panose="02040604050505020304" pitchFamily="18" charset="0"/>
              </a:rPr>
              <a:t>1</a:t>
            </a:r>
            <a:r>
              <a:rPr lang="zh-CN" altLang="en-US" sz="2800" dirty="0">
                <a:latin typeface="Century" panose="02040604050505020304" pitchFamily="18" charset="0"/>
              </a:rPr>
              <a:t>个月前感冒，咳嗽至今，已经喝了很多瓶棕铵，还在咳嗽，问你怎么办？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科研问题实例：</a:t>
            </a:r>
            <a:r>
              <a:rPr lang="en-US" altLang="zh-CN" dirty="0">
                <a:latin typeface="Century" panose="02040604050505020304" pitchFamily="18" charset="0"/>
              </a:rPr>
              <a:t>IVIG</a:t>
            </a:r>
            <a:r>
              <a:rPr lang="zh-CN" altLang="en-US" dirty="0">
                <a:latin typeface="Century" panose="02040604050505020304" pitchFamily="18" charset="0"/>
              </a:rPr>
              <a:t>的故事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/>
              <a:t>背景</a:t>
            </a:r>
            <a:r>
              <a:rPr lang="zh-CN" altLang="en-US" sz="2800" dirty="0" smtClean="0"/>
              <a:t>知识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en-US" altLang="zh-CN" sz="2800" dirty="0">
                <a:latin typeface="Century" panose="02040604050505020304" pitchFamily="18" charset="0"/>
              </a:rPr>
              <a:t>UTD</a:t>
            </a:r>
            <a:r>
              <a:rPr lang="zh-CN" altLang="en-US" sz="2800" dirty="0">
                <a:latin typeface="Century" panose="02040604050505020304" pitchFamily="18" charset="0"/>
              </a:rPr>
              <a:t>提供的帮助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科研问题实例：肺栓塞的故事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/>
              <a:t>背景</a:t>
            </a:r>
            <a:r>
              <a:rPr lang="zh-CN" altLang="en-US" sz="2800" dirty="0" smtClean="0"/>
              <a:t>知识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en-US" altLang="zh-CN" sz="2800" dirty="0">
                <a:latin typeface="Century" panose="02040604050505020304" pitchFamily="18" charset="0"/>
                <a:sym typeface="+mn-ea"/>
              </a:rPr>
              <a:t>UTD</a:t>
            </a:r>
            <a:r>
              <a:rPr lang="zh-CN" altLang="en-US" sz="2800" dirty="0">
                <a:latin typeface="Century" panose="02040604050505020304" pitchFamily="18" charset="0"/>
                <a:sym typeface="+mn-ea"/>
              </a:rPr>
              <a:t>提供的帮助</a:t>
            </a:r>
            <a:endParaRPr lang="zh-CN" altLang="en-US" sz="2800" dirty="0">
              <a:latin typeface="Century" panose="02040604050505020304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85*i*4"/>
  <p:tag name="KSO_WM_UNIT_TEMPLATE_CATEGORY" val="custom"/>
  <p:tag name="KSO_WM_UNIT_TEMPLATE_INDEX" val="6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85*i*3"/>
  <p:tag name="KSO_WM_UNIT_TEMPLATE_CATEGORY" val="custom"/>
  <p:tag name="KSO_WM_UNIT_TEMPLATE_INDEX" val="6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6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60"/>
</p:tagLst>
</file>

<file path=ppt/theme/theme1.xml><?xml version="1.0" encoding="utf-8"?>
<a:theme xmlns:a="http://schemas.openxmlformats.org/drawingml/2006/main" name="默认设计模板">
  <a:themeElements>
    <a:clrScheme name="自定义 24">
      <a:dk1>
        <a:srgbClr val="000000"/>
      </a:dk1>
      <a:lt1>
        <a:srgbClr val="FFFFFF"/>
      </a:lt1>
      <a:dk2>
        <a:srgbClr val="389DBA"/>
      </a:dk2>
      <a:lt2>
        <a:srgbClr val="808080"/>
      </a:lt2>
      <a:accent1>
        <a:srgbClr val="2FC2FB"/>
      </a:accent1>
      <a:accent2>
        <a:srgbClr val="FA5A41"/>
      </a:accent2>
      <a:accent3>
        <a:srgbClr val="FFFFFF"/>
      </a:accent3>
      <a:accent4>
        <a:srgbClr val="000000"/>
      </a:accent4>
      <a:accent5>
        <a:srgbClr val="FAAA41"/>
      </a:accent5>
      <a:accent6>
        <a:srgbClr val="009999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249</Words>
  <Application>Microsoft Office PowerPoint</Application>
  <PresentationFormat>自定义</PresentationFormat>
  <Paragraphs>48</Paragraphs>
  <Slides>13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默认设计模板</vt:lpstr>
      <vt:lpstr>三位一体的优秀工具     —浅谈住院医师对UTD的使用</vt:lpstr>
      <vt:lpstr>OUTLINES</vt:lpstr>
      <vt:lpstr>开场白</vt:lpstr>
      <vt:lpstr>幻灯片 4</vt:lpstr>
      <vt:lpstr>临床问题实例：Case1</vt:lpstr>
      <vt:lpstr>临床问题实例：Case1 </vt:lpstr>
      <vt:lpstr>临床问题实例：Case3</vt:lpstr>
      <vt:lpstr>科研问题实例：IVIG的故事</vt:lpstr>
      <vt:lpstr>科研问题实例：肺栓塞的故事</vt:lpstr>
      <vt:lpstr>临床知识学习：更多的用法</vt:lpstr>
      <vt:lpstr>TIPS</vt:lpstr>
      <vt:lpstr>Q&amp;A</vt:lpstr>
      <vt:lpstr>谢谢！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三位一体的优秀工具     —浅谈住院医师对UTD的使用</dc:title>
  <dc:creator>junping fan</dc:creator>
  <cp:lastModifiedBy>dell</cp:lastModifiedBy>
  <cp:revision>11</cp:revision>
  <dcterms:created xsi:type="dcterms:W3CDTF">2015-05-05T08:02:00Z</dcterms:created>
  <dcterms:modified xsi:type="dcterms:W3CDTF">2016-04-28T05:06:58Z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2052-10.1.0.5554</vt:lpwstr>
  </property>
</Properties>
</file>