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437" r:id="rId2"/>
    <p:sldId id="438" r:id="rId3"/>
    <p:sldId id="439" r:id="rId4"/>
    <p:sldId id="440" r:id="rId5"/>
    <p:sldId id="597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59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72" r:id="rId33"/>
    <p:sldId id="477" r:id="rId34"/>
    <p:sldId id="479" r:id="rId35"/>
    <p:sldId id="480" r:id="rId36"/>
    <p:sldId id="481" r:id="rId37"/>
    <p:sldId id="482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2" r:id="rId62"/>
    <p:sldId id="513" r:id="rId63"/>
    <p:sldId id="514" r:id="rId64"/>
    <p:sldId id="515" r:id="rId65"/>
    <p:sldId id="516" r:id="rId66"/>
    <p:sldId id="517" r:id="rId67"/>
    <p:sldId id="518" r:id="rId68"/>
    <p:sldId id="519" r:id="rId69"/>
    <p:sldId id="520" r:id="rId70"/>
    <p:sldId id="521" r:id="rId71"/>
    <p:sldId id="522" r:id="rId72"/>
    <p:sldId id="524" r:id="rId73"/>
    <p:sldId id="525" r:id="rId74"/>
    <p:sldId id="526" r:id="rId75"/>
    <p:sldId id="527" r:id="rId76"/>
    <p:sldId id="528" r:id="rId77"/>
    <p:sldId id="529" r:id="rId78"/>
    <p:sldId id="532" r:id="rId79"/>
    <p:sldId id="533" r:id="rId80"/>
    <p:sldId id="534" r:id="rId81"/>
    <p:sldId id="535" r:id="rId82"/>
    <p:sldId id="536" r:id="rId83"/>
    <p:sldId id="537" r:id="rId84"/>
    <p:sldId id="538" r:id="rId85"/>
    <p:sldId id="539" r:id="rId86"/>
    <p:sldId id="540" r:id="rId87"/>
    <p:sldId id="541" r:id="rId88"/>
    <p:sldId id="294" r:id="rId8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76"/>
    <a:srgbClr val="CC0066"/>
    <a:srgbClr val="FF6699"/>
    <a:srgbClr val="FF0066"/>
    <a:srgbClr val="0099A6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7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9BE1-29DE-46C2-9D60-81B09496F0D4}" type="datetimeFigureOut">
              <a:rPr lang="zh-CN" altLang="en-US" smtClean="0"/>
              <a:pPr/>
              <a:t>2018/10/24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9E0C-78EC-497A-B686-6E6A3236FC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374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142926" y="694500"/>
            <a:ext cx="2572150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58" tIns="45729" rIns="91458" bIns="45729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343913"/>
            <a:ext cx="5483837" cy="41128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8000" y="1620000"/>
            <a:ext cx="540000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000" y="2914650"/>
            <a:ext cx="5400000" cy="13144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49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88000" y="180000"/>
            <a:ext cx="540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8000" y="1260000"/>
            <a:ext cx="540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3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Ø"/>
        <a:defRPr sz="2000" kern="1200">
          <a:solidFill>
            <a:schemeClr val="bg1"/>
          </a:solidFill>
          <a:latin typeface="+mn-lt"/>
          <a:ea typeface="微软雅黑" panose="020B0503020204020204" pitchFamily="34" charset="-122"/>
          <a:cs typeface="+mn-cs"/>
        </a:defRPr>
      </a:lvl1pPr>
      <a:lvl2pPr marL="468000" indent="-144000" algn="l" defTabSz="914400" rtl="0" eaLnBrk="1" latinLnBrk="0" hangingPunct="1">
        <a:spcBef>
          <a:spcPts val="3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med.gov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://en.wikipedia.org/wiki/File:US-NLM-PubMed-Logo.svg" TargetMode="Externa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File:US-NLM-PubMed-Logo.svg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医学</a:t>
            </a:r>
            <a:r>
              <a:rPr lang="zh-CN" altLang="en-US" dirty="0" smtClean="0"/>
              <a:t>信息</a:t>
            </a:r>
            <a:r>
              <a:rPr lang="zh-CN" altLang="en-US" dirty="0" smtClean="0"/>
              <a:t>资源</a:t>
            </a:r>
            <a:r>
              <a:rPr lang="zh-CN" altLang="en-US" dirty="0" smtClean="0"/>
              <a:t>培训</a:t>
            </a:r>
            <a:endParaRPr lang="zh-CN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7614"/>
            <a:ext cx="7489825" cy="2914650"/>
          </a:xfrm>
        </p:spPr>
        <p:txBody>
          <a:bodyPr/>
          <a:lstStyle/>
          <a:p>
            <a:pPr lvl="1" algn="ctr" eaLnBrk="1" hangingPunct="1">
              <a:lnSpc>
                <a:spcPct val="155000"/>
              </a:lnSpc>
              <a:buFont typeface="Wingdings" pitchFamily="2" charset="2"/>
              <a:buNone/>
            </a:pPr>
            <a:endParaRPr lang="en-US" altLang="zh-CN" sz="1200" b="0" dirty="0" smtClean="0"/>
          </a:p>
          <a:p>
            <a:pPr lvl="1" algn="ctr" eaLnBrk="1" hangingPunct="1">
              <a:lnSpc>
                <a:spcPct val="155000"/>
              </a:lnSpc>
              <a:buFont typeface="Wingdings" pitchFamily="2" charset="2"/>
              <a:buNone/>
            </a:pPr>
            <a:r>
              <a:rPr lang="en-US" altLang="zh-CN" sz="3200" dirty="0" smtClean="0"/>
              <a:t>PubMed </a:t>
            </a:r>
          </a:p>
          <a:p>
            <a:pPr lvl="1" algn="ctr" eaLnBrk="1" hangingPunct="1">
              <a:lnSpc>
                <a:spcPct val="155000"/>
              </a:lnSpc>
              <a:buFont typeface="Wingdings" pitchFamily="2" charset="2"/>
              <a:buNone/>
            </a:pPr>
            <a:r>
              <a:rPr lang="en-US" altLang="zh-CN" sz="3200" dirty="0" smtClean="0">
                <a:hlinkClick r:id="rId2"/>
              </a:rPr>
              <a:t>www.pubmed.gov</a:t>
            </a:r>
            <a:endParaRPr lang="en-US" altLang="zh-CN" sz="3200" dirty="0" smtClean="0"/>
          </a:p>
          <a:p>
            <a:pPr lvl="1" algn="ctr" eaLnBrk="1" hangingPunct="1">
              <a:lnSpc>
                <a:spcPct val="155000"/>
              </a:lnSpc>
              <a:buFont typeface="Wingdings" pitchFamily="2" charset="2"/>
              <a:buNone/>
            </a:pPr>
            <a:endParaRPr lang="en-US" altLang="zh-CN" sz="3200" dirty="0" smtClean="0"/>
          </a:p>
          <a:p>
            <a:pPr eaLnBrk="1" hangingPunct="1">
              <a:lnSpc>
                <a:spcPct val="155000"/>
              </a:lnSpc>
            </a:pP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32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" y="757237"/>
            <a:ext cx="1547813" cy="3407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6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4562475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07951" y="992981"/>
            <a:ext cx="4392613" cy="1071563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64" y="775098"/>
            <a:ext cx="2524125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84925" y="559594"/>
            <a:ext cx="863600" cy="3407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6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724400" y="896541"/>
            <a:ext cx="2071688" cy="589359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5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1"/>
            <a:ext cx="158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0" y="1"/>
            <a:ext cx="158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57200" y="400050"/>
            <a:ext cx="822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4800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WHY there are so many articles not I want?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2800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The garbage articles make me boring!!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045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9543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65535"/>
            <a:ext cx="8229600" cy="594122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2500" smtClean="0">
                <a:latin typeface="微软雅黑" pitchFamily="34" charset="-122"/>
                <a:ea typeface="微软雅黑" pitchFamily="34" charset="-122"/>
              </a:rPr>
              <a:t>自动语词转换功能</a:t>
            </a:r>
            <a:r>
              <a:rPr lang="zh-CN" altLang="en-US" sz="300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3000" smtClean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100" smtClean="0">
                <a:latin typeface="微软雅黑" pitchFamily="34" charset="-122"/>
                <a:ea typeface="微软雅黑" pitchFamily="34" charset="-122"/>
              </a:rPr>
              <a:t>Automatic Term Mapping, ATM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51335"/>
            <a:ext cx="6984007" cy="3256359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2000" dirty="0" smtClean="0"/>
              <a:t>在检索框中输入的不规范的词条将按照下列顺序进行匹配：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MeSH</a:t>
            </a:r>
            <a:r>
              <a:rPr lang="en-US" altLang="zh-CN" sz="1600" dirty="0" smtClean="0"/>
              <a:t> (Medical Subject Headings) </a:t>
            </a:r>
            <a:r>
              <a:rPr lang="zh-CN" altLang="en-US" sz="1600" dirty="0" smtClean="0"/>
              <a:t>转换表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期刊转换表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著者全名转换表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著者索引</a:t>
            </a:r>
            <a:endParaRPr lang="en-US" altLang="zh-CN" sz="1600" dirty="0" smtClean="0"/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短语表</a:t>
            </a:r>
          </a:p>
          <a:p>
            <a:pPr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2000" dirty="0" smtClean="0"/>
              <a:t>如果没有发现匹配</a:t>
            </a:r>
            <a:r>
              <a:rPr lang="en-US" altLang="zh-CN" sz="2000" dirty="0" smtClean="0"/>
              <a:t>?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en-US" altLang="zh-CN" sz="1600" dirty="0" smtClean="0"/>
              <a:t>PubMed</a:t>
            </a:r>
            <a:r>
              <a:rPr lang="zh-CN" altLang="en-US" sz="1600" dirty="0" smtClean="0"/>
              <a:t>将自动将词组拆开且重复匹配检索过程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直到发现一个相应匹配。</a:t>
            </a:r>
          </a:p>
          <a:p>
            <a:pPr lvl="1" eaLnBrk="1" hangingPunct="1">
              <a:lnSpc>
                <a:spcPct val="130000"/>
              </a:lnSpc>
              <a:spcBef>
                <a:spcPct val="35000"/>
              </a:spcBef>
            </a:pPr>
            <a:r>
              <a:rPr lang="zh-CN" altLang="en-US" sz="1600" dirty="0" smtClean="0"/>
              <a:t>没有任何匹配的词组将会在“所有的领域”里被检索。单独的词之间用逻辑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连接。</a:t>
            </a:r>
          </a:p>
        </p:txBody>
      </p:sp>
    </p:spTree>
    <p:extLst>
      <p:ext uri="{BB962C8B-B14F-4D97-AF65-F5344CB8AC3E}">
        <p14:creationId xmlns:p14="http://schemas.microsoft.com/office/powerpoint/2010/main" xmlns="" val="23728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4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More Exactly?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6818" y="1157656"/>
            <a:ext cx="6203032" cy="281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985838" indent="-5286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sz="32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Stomach Cancer</a:t>
            </a: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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Stomach Cancer</a:t>
            </a:r>
          </a:p>
          <a:p>
            <a:pPr lvl="1" eaLnBrk="1" hangingPunct="1">
              <a:spcBef>
                <a:spcPts val="350"/>
              </a:spcBef>
              <a:buClr>
                <a:srgbClr val="336699"/>
              </a:buClr>
              <a:buSzPct val="100000"/>
              <a:buFont typeface="Wingdings" pitchFamily="2" charset="2"/>
              <a:buChar char="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Stomach Tumor</a:t>
            </a:r>
          </a:p>
          <a:p>
            <a:pPr lvl="1" eaLnBrk="1" hangingPunct="1">
              <a:spcBef>
                <a:spcPts val="350"/>
              </a:spcBef>
              <a:buClr>
                <a:srgbClr val="336699"/>
              </a:buClr>
              <a:buSzPct val="100000"/>
              <a:buFont typeface="Wingdings" pitchFamily="2" charset="2"/>
              <a:buChar char="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Stomach </a:t>
            </a:r>
            <a:r>
              <a:rPr kumimoji="0" lang="en-US" altLang="zh-CN" dirty="0" err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Tumour</a:t>
            </a:r>
            <a:endParaRPr kumimoji="0" lang="en-US" altLang="zh-CN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lvl="1" eaLnBrk="1" hangingPunct="1">
              <a:spcBef>
                <a:spcPts val="350"/>
              </a:spcBef>
              <a:buClr>
                <a:srgbClr val="336699"/>
              </a:buClr>
              <a:buSzPct val="100000"/>
              <a:buFont typeface="Wingdings" pitchFamily="2" charset="2"/>
              <a:buChar char="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Stomach Neoplasm(s)</a:t>
            </a:r>
          </a:p>
          <a:p>
            <a:pPr eaLnBrk="1" hangingPunct="1">
              <a:spcBef>
                <a:spcPts val="350"/>
              </a:spcBef>
            </a:pPr>
            <a:r>
              <a:rPr kumimoji="0" lang="en-US" altLang="zh-CN" sz="3200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…………</a:t>
            </a:r>
          </a:p>
          <a:p>
            <a:pPr eaLnBrk="1" hangingPunct="1">
              <a:spcBef>
                <a:spcPts val="350"/>
              </a:spcBef>
            </a:pPr>
            <a:r>
              <a:rPr kumimoji="0" lang="en-US" altLang="zh-CN" sz="3200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…………</a:t>
            </a:r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4314825" y="1635646"/>
            <a:ext cx="914400" cy="2800350"/>
          </a:xfrm>
          <a:prstGeom prst="rightBrace">
            <a:avLst>
              <a:gd name="adj1" fmla="val 34028"/>
              <a:gd name="adj2" fmla="val 44176"/>
            </a:avLst>
          </a:prstGeom>
          <a:noFill/>
          <a:ln w="25560">
            <a:solidFill>
              <a:srgbClr val="42A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64088" y="2499742"/>
            <a:ext cx="27432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b="1" dirty="0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Stomach Neoplasms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92080" y="1664466"/>
            <a:ext cx="24384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33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3600" dirty="0" err="1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MeSH</a:t>
            </a:r>
            <a:endParaRPr kumimoji="0" lang="en-US" altLang="zh-CN" sz="3600" dirty="0">
              <a:solidFill>
                <a:srgbClr val="FFFF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87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536972"/>
            <a:ext cx="6707088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dirty="0" err="1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MeSH</a:t>
            </a:r>
            <a:r>
              <a:rPr kumimoji="0" lang="en-US" altLang="zh-CN" sz="2800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(Medical Subject Headings)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200151"/>
            <a:ext cx="6491064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Like as </a:t>
            </a:r>
            <a:r>
              <a:rPr kumimoji="0" lang="en-US" altLang="zh-CN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Tag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b="1" dirty="0">
                <a:solidFill>
                  <a:srgbClr val="FF0000"/>
                </a:solidFill>
                <a:latin typeface="Verdana" pitchFamily="34" charset="0"/>
                <a:ea typeface="宋体" charset="-122"/>
              </a:rPr>
              <a:t>Controlled</a:t>
            </a:r>
            <a:r>
              <a:rPr kumimoji="0"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 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vocabulary of biomedical terms that is used to describe the subject of each journal article in MEDLINE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There are </a:t>
            </a:r>
            <a:r>
              <a:rPr kumimoji="0" lang="en-US" altLang="zh-CN" dirty="0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26,000</a:t>
            </a:r>
            <a:r>
              <a:rPr kumimoji="0" lang="en-US" altLang="zh-CN" baseline="30000" dirty="0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+</a:t>
            </a:r>
            <a:r>
              <a:rPr kumimoji="0" lang="en-US" altLang="zh-CN" dirty="0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descriptors 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in </a:t>
            </a:r>
            <a:r>
              <a:rPr kumimoji="0" lang="en-US" altLang="zh-CN" dirty="0" err="1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MeSH</a:t>
            </a:r>
            <a:endParaRPr kumimoji="0" lang="en-US" altLang="zh-CN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3918"/>
            <a:ext cx="2316163" cy="8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589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9" y="411510"/>
            <a:ext cx="768085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939" y="1102982"/>
            <a:ext cx="1525733" cy="355700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3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6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925" y="2031206"/>
            <a:ext cx="2076450" cy="355700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708401" y="2049067"/>
            <a:ext cx="2663825" cy="1316831"/>
          </a:xfrm>
          <a:prstGeom prst="wedgeRoundRectCallout">
            <a:avLst>
              <a:gd name="adj1" fmla="val -108251"/>
              <a:gd name="adj2" fmla="val 32265"/>
              <a:gd name="adj3" fmla="val 1666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Controlled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en-US" altLang="zh-CN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Standardized</a:t>
            </a:r>
          </a:p>
        </p:txBody>
      </p:sp>
    </p:spTree>
    <p:extLst>
      <p:ext uri="{BB962C8B-B14F-4D97-AF65-F5344CB8AC3E}">
        <p14:creationId xmlns:p14="http://schemas.microsoft.com/office/powerpoint/2010/main" xmlns="" val="28382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9976" y="171450"/>
            <a:ext cx="1622425" cy="3297955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95738" y="280988"/>
            <a:ext cx="304800" cy="22860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0988"/>
            <a:ext cx="160020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82659E-7 L -0.00087 0.3553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8800" y="453628"/>
            <a:ext cx="4114800" cy="309958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Stomach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21014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11"/>
          <a:stretch>
            <a:fillRect/>
          </a:stretch>
        </p:blipFill>
        <p:spPr bwMode="auto">
          <a:xfrm>
            <a:off x="-5831" y="267494"/>
            <a:ext cx="8156398" cy="4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3688" y="987574"/>
            <a:ext cx="41910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latin typeface="Arial" charset="0"/>
                <a:ea typeface="宋体" charset="-122"/>
              </a:rPr>
              <a:t>Stomach Cancer OR Stomach Tumor OR Stomach Tumour OR Stomach Neoplasms</a:t>
            </a:r>
            <a:endParaRPr kumimoji="0" lang="zh-CN" altLang="en-US" sz="140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77000" y="1714500"/>
            <a:ext cx="2667000" cy="2400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752600" y="2114550"/>
            <a:ext cx="304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3347864" y="2914650"/>
            <a:ext cx="2786062" cy="1660922"/>
          </a:xfrm>
          <a:prstGeom prst="wedgeRoundRectCallout">
            <a:avLst>
              <a:gd name="adj1" fmla="val -57514"/>
              <a:gd name="adj2" fmla="val -26634"/>
              <a:gd name="adj3" fmla="val 16667"/>
            </a:avLst>
          </a:prstGeom>
          <a:solidFill>
            <a:srgbClr val="0066CC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zh-CN" altLang="en-US" sz="2800" b="1" dirty="0">
                <a:solidFill>
                  <a:srgbClr val="FFFF00"/>
                </a:solidFill>
                <a:ea typeface="宋体" charset="-122"/>
              </a:rPr>
              <a:t>是提示界面</a:t>
            </a:r>
            <a:endParaRPr kumimoji="0" lang="en-US" altLang="zh-CN" sz="2800" b="1" dirty="0">
              <a:solidFill>
                <a:srgbClr val="FFFF00"/>
              </a:solidFill>
              <a:ea typeface="宋体" charset="-122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zh-CN" altLang="en-US" sz="2800" b="1" dirty="0">
                <a:solidFill>
                  <a:srgbClr val="FFFF00"/>
                </a:solidFill>
                <a:ea typeface="宋体" charset="-122"/>
              </a:rPr>
              <a:t>而非检索界面</a:t>
            </a:r>
          </a:p>
        </p:txBody>
      </p:sp>
    </p:spTree>
    <p:extLst>
      <p:ext uri="{BB962C8B-B14F-4D97-AF65-F5344CB8AC3E}">
        <p14:creationId xmlns:p14="http://schemas.microsoft.com/office/powerpoint/2010/main" xmlns="" val="32556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1"/>
            <a:ext cx="158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0" y="1"/>
            <a:ext cx="158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782366"/>
            <a:ext cx="5334000" cy="295683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608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0050"/>
            <a:ext cx="8458200" cy="663179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altLang="zh-CN" sz="4200" dirty="0" smtClean="0">
                <a:solidFill>
                  <a:srgbClr val="FFFF00"/>
                </a:solidFill>
                <a:latin typeface="Verdana" pitchFamily="34" charset="0"/>
                <a:ea typeface="微软雅黑" pitchFamily="34" charset="-122"/>
              </a:rPr>
              <a:t>Subheadings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1" y="1200151"/>
            <a:ext cx="6563071" cy="3027783"/>
          </a:xfrm>
        </p:spPr>
        <p:txBody>
          <a:bodyPr lIns="91440" tIns="45720" rIns="91440" bIns="45720"/>
          <a:lstStyle/>
          <a:p>
            <a:pPr marL="609600" indent="-609600">
              <a:buClr>
                <a:srgbClr val="336699"/>
              </a:buClr>
            </a:pPr>
            <a:r>
              <a:rPr lang="en-US" altLang="zh-CN" b="0" dirty="0" smtClean="0">
                <a:solidFill>
                  <a:srgbClr val="FF0000"/>
                </a:solidFill>
                <a:latin typeface="Verdana" pitchFamily="34" charset="0"/>
              </a:rPr>
              <a:t>Narrow</a:t>
            </a:r>
            <a:r>
              <a:rPr lang="en-US" altLang="zh-CN" dirty="0" smtClean="0">
                <a:latin typeface="Verdana" pitchFamily="34" charset="0"/>
              </a:rPr>
              <a:t> the specific focus of a main topical heading to a </a:t>
            </a:r>
            <a:r>
              <a:rPr lang="en-US" altLang="zh-CN" b="0" dirty="0" smtClean="0">
                <a:solidFill>
                  <a:srgbClr val="FF0000"/>
                </a:solidFill>
                <a:latin typeface="Verdana" pitchFamily="34" charset="0"/>
              </a:rPr>
              <a:t>particular aspect</a:t>
            </a:r>
            <a:r>
              <a:rPr lang="en-US" altLang="zh-CN" b="0" dirty="0" smtClean="0">
                <a:latin typeface="Verdana" pitchFamily="34" charset="0"/>
              </a:rPr>
              <a:t> </a:t>
            </a:r>
            <a:r>
              <a:rPr lang="en-US" altLang="zh-CN" dirty="0" smtClean="0">
                <a:latin typeface="Verdana" pitchFamily="34" charset="0"/>
              </a:rPr>
              <a:t>of the subject.</a:t>
            </a:r>
          </a:p>
          <a:p>
            <a:pPr marL="609600" indent="-609600">
              <a:buClr>
                <a:srgbClr val="336699"/>
              </a:buClr>
            </a:pPr>
            <a:r>
              <a:rPr lang="en-US" altLang="zh-CN" dirty="0" smtClean="0">
                <a:latin typeface="Verdana" pitchFamily="34" charset="0"/>
              </a:rPr>
              <a:t>There are </a:t>
            </a:r>
            <a:r>
              <a:rPr lang="en-US" altLang="zh-CN" dirty="0" smtClean="0">
                <a:latin typeface="Verdana" pitchFamily="34" charset="0"/>
              </a:rPr>
              <a:t>79  </a:t>
            </a:r>
            <a:r>
              <a:rPr lang="en-US" altLang="zh-CN" dirty="0" smtClean="0">
                <a:latin typeface="Verdana" pitchFamily="34" charset="0"/>
              </a:rPr>
              <a:t>topical </a:t>
            </a:r>
            <a:r>
              <a:rPr lang="en-US" altLang="zh-CN" dirty="0" smtClean="0">
                <a:latin typeface="Verdana" pitchFamily="34" charset="0"/>
              </a:rPr>
              <a:t>qualifiers</a:t>
            </a:r>
          </a:p>
          <a:p>
            <a:pPr marL="609600" indent="-609600">
              <a:buClr>
                <a:srgbClr val="336699"/>
              </a:buClr>
            </a:pPr>
            <a:r>
              <a:rPr lang="en-US" altLang="zh-CN" dirty="0" smtClean="0">
                <a:latin typeface="Verdana" pitchFamily="34" charset="0"/>
              </a:rPr>
              <a:t>http://www.nlm.nih.gov/mesh/topsubscope.html</a:t>
            </a:r>
          </a:p>
        </p:txBody>
      </p:sp>
    </p:spTree>
    <p:extLst>
      <p:ext uri="{BB962C8B-B14F-4D97-AF65-F5344CB8AC3E}">
        <p14:creationId xmlns:p14="http://schemas.microsoft.com/office/powerpoint/2010/main" xmlns="" val="5260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4079" y="339502"/>
            <a:ext cx="84582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4800" dirty="0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Tips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Operation—Surgery (Subheadings)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Drug/adverse effects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Therapy Method/adverse effects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Disease/complication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39802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11510"/>
            <a:ext cx="8229600" cy="663179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zh-CN" sz="4200" dirty="0" smtClean="0">
                <a:solidFill>
                  <a:srgbClr val="FFFF00"/>
                </a:solidFill>
                <a:latin typeface="Verdana" pitchFamily="34" charset="0"/>
              </a:rPr>
              <a:t>Sample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68560" y="1347614"/>
            <a:ext cx="8229600" cy="1485900"/>
          </a:xfrm>
        </p:spPr>
        <p:txBody>
          <a:bodyPr lIns="91440" tIns="45720" rIns="91440" bIns="45720"/>
          <a:lstStyle/>
          <a:p>
            <a:pPr marL="609600" indent="-609600" algn="ctr">
              <a:buClr>
                <a:srgbClr val="336699"/>
              </a:buClr>
              <a:buFont typeface="Wingdings" pitchFamily="2" charset="2"/>
              <a:buNone/>
            </a:pPr>
            <a:r>
              <a:rPr lang="en-US" altLang="zh-CN" sz="3600" dirty="0" smtClean="0">
                <a:latin typeface="Verdana" pitchFamily="34" charset="0"/>
              </a:rPr>
              <a:t>Therapy or Nursing</a:t>
            </a:r>
          </a:p>
          <a:p>
            <a:pPr marL="609600" indent="-609600" algn="ctr">
              <a:buClr>
                <a:srgbClr val="336699"/>
              </a:buClr>
              <a:buFont typeface="Wingdings" pitchFamily="2" charset="2"/>
              <a:buNone/>
            </a:pPr>
            <a:r>
              <a:rPr lang="en-US" altLang="zh-CN" sz="3600" dirty="0" smtClean="0">
                <a:latin typeface="Verdana" pitchFamily="34" charset="0"/>
              </a:rPr>
              <a:t> on Stomach Cancer</a:t>
            </a:r>
          </a:p>
        </p:txBody>
      </p:sp>
    </p:spTree>
    <p:extLst>
      <p:ext uri="{BB962C8B-B14F-4D97-AF65-F5344CB8AC3E}">
        <p14:creationId xmlns:p14="http://schemas.microsoft.com/office/powerpoint/2010/main" xmlns="" val="10479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67200" y="2971801"/>
            <a:ext cx="685800" cy="309958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62200" y="3200401"/>
            <a:ext cx="685800" cy="309958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2057400" cy="640817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785937"/>
            <a:ext cx="447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71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84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3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876" y="4018360"/>
            <a:ext cx="1643063" cy="217625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71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左箭头 7"/>
          <p:cNvSpPr>
            <a:spLocks noChangeArrowheads="1"/>
          </p:cNvSpPr>
          <p:nvPr/>
        </p:nvSpPr>
        <p:spPr bwMode="auto">
          <a:xfrm>
            <a:off x="1785938" y="3804047"/>
            <a:ext cx="1714500" cy="6429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  <a:ea typeface="宋体" charset="-122"/>
              </a:rPr>
              <a:t>主要主题词</a:t>
            </a:r>
          </a:p>
        </p:txBody>
      </p:sp>
    </p:spTree>
    <p:extLst>
      <p:ext uri="{BB962C8B-B14F-4D97-AF65-F5344CB8AC3E}">
        <p14:creationId xmlns:p14="http://schemas.microsoft.com/office/powerpoint/2010/main" xmlns="" val="30355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C:\Documents and Settings\Administrator\Local Settings\Temporary Internet Files\Content.IE5\MMR4YQQX\MM90032375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660923"/>
            <a:ext cx="1357312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C:\Documents and Settings\Administrator\Local Settings\Temporary Internet Files\Content.IE5\4PICPDJ8\MC9003518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750094"/>
            <a:ext cx="1303338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Picture 5" descr="C:\Documents and Settings\Administrator\Local Settings\Temporary Internet Files\Content.IE5\G797IOF1\MC900441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125141"/>
            <a:ext cx="1000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1" y="964406"/>
            <a:ext cx="16430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 descr="C:\Documents and Settings\Administrator\Local Settings\Temporary Internet Files\Content.IE5\G797IOF1\MC900441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3675">
            <a:off x="5667376" y="1432323"/>
            <a:ext cx="1000125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2" name="Picture 6" descr="C:\Documents and Settings\Administrator\Local Settings\Temporary Internet Files\Content.IE5\OGGMSFSN\MC90023358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93219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25908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Administrator\Local Settings\Temporary Internet Files\Content.IE5\G797IOF1\MC900441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72126" y="3000375"/>
            <a:ext cx="1000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dministrator\Local Settings\Temporary Internet Files\Content.IE5\G797IOF1\MC900441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493078">
            <a:off x="1711326" y="2509837"/>
            <a:ext cx="1000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4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6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圆角矩形 4"/>
          <p:cNvSpPr>
            <a:spLocks noChangeArrowheads="1"/>
          </p:cNvSpPr>
          <p:nvPr/>
        </p:nvSpPr>
        <p:spPr bwMode="auto">
          <a:xfrm>
            <a:off x="1619672" y="2496344"/>
            <a:ext cx="5357813" cy="1232297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about 10-25  </a:t>
            </a:r>
            <a:r>
              <a:rPr kumimoji="0" lang="en-US" altLang="zh-CN" sz="2000" b="1" dirty="0" err="1">
                <a:solidFill>
                  <a:srgbClr val="FFFF00"/>
                </a:solidFill>
                <a:latin typeface="Arial" charset="0"/>
                <a:ea typeface="宋体" charset="-122"/>
              </a:rPr>
              <a:t>MeSH</a:t>
            </a:r>
            <a:r>
              <a:rPr kumimoji="0" lang="zh-CN" altLang="en-US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 </a:t>
            </a:r>
            <a:r>
              <a:rPr kumimoji="0" lang="en-US" altLang="zh-CN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Terms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2000" b="1" dirty="0">
              <a:solidFill>
                <a:srgbClr val="FFFF00"/>
              </a:solidFill>
              <a:latin typeface="Arial" charset="0"/>
              <a:ea typeface="宋体" charset="-122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about 5 Major </a:t>
            </a:r>
            <a:r>
              <a:rPr kumimoji="0" lang="en-US" altLang="zh-CN" sz="2000" b="1" dirty="0" err="1">
                <a:solidFill>
                  <a:srgbClr val="FFFF00"/>
                </a:solidFill>
                <a:latin typeface="Arial" charset="0"/>
                <a:ea typeface="宋体" charset="-122"/>
              </a:rPr>
              <a:t>MeSH</a:t>
            </a:r>
            <a:r>
              <a:rPr kumimoji="0" lang="en-US" altLang="zh-CN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 </a:t>
            </a:r>
            <a:r>
              <a:rPr kumimoji="0" lang="zh-CN" altLang="en-US" sz="2000" b="1" dirty="0">
                <a:solidFill>
                  <a:srgbClr val="FFFF00"/>
                </a:solidFill>
                <a:latin typeface="Arial" charset="0"/>
                <a:ea typeface="宋体" charset="-122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311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8028384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3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62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925" y="2031206"/>
            <a:ext cx="2076450" cy="355700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6084" name="圆角矩形 4"/>
          <p:cNvSpPr>
            <a:spLocks noChangeArrowheads="1"/>
          </p:cNvSpPr>
          <p:nvPr/>
        </p:nvSpPr>
        <p:spPr bwMode="auto">
          <a:xfrm>
            <a:off x="2865438" y="3145631"/>
            <a:ext cx="3960812" cy="577454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53979"/>
            <a:ext cx="369411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6" name="直接连接符 7"/>
          <p:cNvCxnSpPr>
            <a:cxnSpLocks noChangeShapeType="1"/>
          </p:cNvCxnSpPr>
          <p:nvPr/>
        </p:nvCxnSpPr>
        <p:spPr bwMode="auto">
          <a:xfrm flipH="1">
            <a:off x="2339976" y="3542110"/>
            <a:ext cx="525463" cy="812006"/>
          </a:xfrm>
          <a:prstGeom prst="line">
            <a:avLst/>
          </a:prstGeom>
          <a:noFill/>
          <a:ln w="25400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087" name="直接连接符 12"/>
          <p:cNvCxnSpPr>
            <a:cxnSpLocks noChangeShapeType="1"/>
          </p:cNvCxnSpPr>
          <p:nvPr/>
        </p:nvCxnSpPr>
        <p:spPr bwMode="auto">
          <a:xfrm flipH="1">
            <a:off x="107951" y="4354116"/>
            <a:ext cx="2232025" cy="0"/>
          </a:xfrm>
          <a:prstGeom prst="line">
            <a:avLst/>
          </a:prstGeom>
          <a:noFill/>
          <a:ln w="25400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5823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171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2875" y="4179094"/>
            <a:ext cx="3786188" cy="217625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左箭头 9"/>
          <p:cNvSpPr>
            <a:spLocks noChangeArrowheads="1"/>
          </p:cNvSpPr>
          <p:nvPr/>
        </p:nvSpPr>
        <p:spPr bwMode="auto">
          <a:xfrm>
            <a:off x="4000501" y="4018360"/>
            <a:ext cx="1857375" cy="642938"/>
          </a:xfrm>
          <a:prstGeom prst="leftArrow">
            <a:avLst>
              <a:gd name="adj1" fmla="val 50000"/>
              <a:gd name="adj2" fmla="val 5000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CN" altLang="en-US" sz="1800" b="1">
                <a:solidFill>
                  <a:schemeClr val="bg1"/>
                </a:solidFill>
                <a:latin typeface="Arial" charset="0"/>
                <a:ea typeface="宋体" charset="-122"/>
              </a:rPr>
              <a:t>不扩展下位词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1" y="1178719"/>
            <a:ext cx="4295775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1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00189" y="857250"/>
            <a:ext cx="52149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dirty="0" err="1">
                <a:solidFill>
                  <a:schemeClr val="bg1"/>
                </a:solidFill>
                <a:latin typeface="Arial" charset="0"/>
                <a:ea typeface="宋体" charset="-122"/>
              </a:rPr>
              <a:t>MeSH</a:t>
            </a:r>
            <a:r>
              <a:rPr kumimoji="0" lang="en-US" altLang="zh-CN" sz="2800" dirty="0">
                <a:solidFill>
                  <a:schemeClr val="bg1"/>
                </a:solidFill>
                <a:latin typeface="Arial" charset="0"/>
                <a:ea typeface="宋体" charset="-122"/>
              </a:rPr>
              <a:t> term is Best, So I only use </a:t>
            </a:r>
            <a:r>
              <a:rPr kumimoji="0" lang="en-US" altLang="zh-CN" sz="2800" dirty="0" err="1">
                <a:solidFill>
                  <a:schemeClr val="bg1"/>
                </a:solidFill>
                <a:latin typeface="Arial" charset="0"/>
                <a:ea typeface="宋体" charset="-122"/>
              </a:rPr>
              <a:t>MeSH</a:t>
            </a:r>
            <a:r>
              <a:rPr kumimoji="0" lang="en-US" altLang="zh-CN" sz="2800" dirty="0">
                <a:solidFill>
                  <a:schemeClr val="bg1"/>
                </a:solidFill>
                <a:latin typeface="Arial" charset="0"/>
                <a:ea typeface="宋体" charset="-122"/>
              </a:rPr>
              <a:t>! </a:t>
            </a:r>
            <a:endParaRPr kumimoji="0" lang="zh-CN" altLang="en-US" sz="2800" dirty="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218114" name="Picture 2" descr="C:\Documents and Settings\Administrator\Local Settings\Temporary Internet Files\Content.IE5\V63IARGW\MC9000890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1" y="750094"/>
            <a:ext cx="638175" cy="8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4" y="3000376"/>
            <a:ext cx="5214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 dirty="0" smtClean="0">
                <a:solidFill>
                  <a:schemeClr val="bg1"/>
                </a:solidFill>
                <a:latin typeface="Arial" charset="0"/>
                <a:ea typeface="宋体" charset="-122"/>
              </a:rPr>
              <a:t>NO?  WHY</a:t>
            </a:r>
            <a:r>
              <a:rPr kumimoji="0" lang="zh-CN" altLang="en-US" sz="2800" dirty="0">
                <a:solidFill>
                  <a:schemeClr val="bg1"/>
                </a:solidFill>
                <a:latin typeface="Arial" charset="0"/>
                <a:ea typeface="宋体" charset="-122"/>
              </a:rPr>
              <a:t>？</a:t>
            </a:r>
          </a:p>
        </p:txBody>
      </p:sp>
      <p:pic>
        <p:nvPicPr>
          <p:cNvPr id="7" name="Picture 2" descr="C:\Documents and Settings\Administrator\Local Settings\Temporary Internet Files\Content.IE5\V63IARGW\MC9000890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6" y="2893219"/>
            <a:ext cx="638175" cy="8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26" y="3804048"/>
            <a:ext cx="250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280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2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r>
              <a:rPr lang="zh-CN" altLang="en-US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简单检索与主题词检索结果对比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457201" y="1200151"/>
            <a:ext cx="8329613" cy="3394472"/>
          </a:xfrm>
        </p:spPr>
        <p:txBody>
          <a:bodyPr lIns="91440" tIns="45720" rIns="91440" bIns="45720"/>
          <a:lstStyle/>
          <a:p>
            <a:r>
              <a:rPr lang="en-US" altLang="zh-CN" b="0" dirty="0" smtClean="0"/>
              <a:t>  </a:t>
            </a:r>
            <a:r>
              <a:rPr lang="zh-CN" altLang="en-US" b="0" dirty="0" smtClean="0"/>
              <a:t>主题词检索可提高查准率</a:t>
            </a:r>
            <a:endParaRPr lang="en-US" altLang="zh-CN" b="0" dirty="0" smtClean="0"/>
          </a:p>
          <a:p>
            <a:r>
              <a:rPr lang="en-US" altLang="zh-CN" b="0" dirty="0" smtClean="0"/>
              <a:t>  </a:t>
            </a:r>
            <a:r>
              <a:rPr lang="zh-CN" altLang="en-US" b="0" dirty="0" smtClean="0"/>
              <a:t>不是所有词都有主题词</a:t>
            </a:r>
            <a:endParaRPr lang="en-US" altLang="zh-CN" b="0" dirty="0" smtClean="0"/>
          </a:p>
          <a:p>
            <a:r>
              <a:rPr lang="zh-CN" altLang="en-US" b="0" dirty="0" smtClean="0"/>
              <a:t>  较新或较老的文献主题词均无法查出</a:t>
            </a:r>
            <a:endParaRPr lang="en-US" altLang="zh-CN" b="0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如何提高</a:t>
            </a:r>
            <a:r>
              <a:rPr lang="zh-CN" altLang="en-US" b="0" dirty="0" smtClean="0"/>
              <a:t>简单检索的查全率</a:t>
            </a:r>
            <a:endParaRPr lang="en-US" altLang="zh-CN" b="0" dirty="0" smtClean="0"/>
          </a:p>
          <a:p>
            <a:endParaRPr lang="en-US" altLang="zh-CN" sz="2000" b="0" dirty="0" smtClean="0"/>
          </a:p>
          <a:p>
            <a:endParaRPr lang="en-US" altLang="zh-CN" sz="2000" b="0" dirty="0" smtClean="0"/>
          </a:p>
          <a:p>
            <a:endParaRPr lang="en-US" altLang="zh-CN" sz="2000" b="0" dirty="0" smtClean="0"/>
          </a:p>
          <a:p>
            <a:endParaRPr lang="en-US" altLang="zh-CN" sz="2000" b="0" dirty="0" smtClean="0"/>
          </a:p>
          <a:p>
            <a:pPr>
              <a:buFont typeface="Wingdings" pitchFamily="2" charset="2"/>
              <a:buNone/>
            </a:pPr>
            <a:endParaRPr lang="en-US" altLang="zh-CN" b="0" dirty="0" smtClean="0"/>
          </a:p>
          <a:p>
            <a:pPr>
              <a:buFont typeface="Wingdings" pitchFamily="2" charset="2"/>
              <a:buNone/>
            </a:pPr>
            <a:endParaRPr lang="zh-CN" altLang="en-US" dirty="0" smtClean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2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400050"/>
            <a:ext cx="8435280" cy="8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CN" altLang="en-US" sz="3600" dirty="0" smtClean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如何在检索结果中进一步精炼结果</a:t>
            </a:r>
            <a:endParaRPr kumimoji="0" lang="en-US" altLang="zh-CN" sz="3600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339752" y="1275606"/>
            <a:ext cx="2438400" cy="1085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0CB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2026" y="2684264"/>
            <a:ext cx="2428875" cy="80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en-US" altLang="zh-CN" sz="440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filters</a:t>
            </a:r>
            <a:endParaRPr kumimoji="0" lang="zh-CN" altLang="en-US" sz="440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626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41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696516"/>
            <a:ext cx="1547664" cy="4232672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7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-171450"/>
            <a:ext cx="0" cy="0"/>
          </a:xfrm>
        </p:spPr>
        <p:txBody>
          <a:bodyPr lIns="91440" tIns="45720" rIns="91440" bIns="45720">
            <a:normAutofit fontScale="25000" lnSpcReduction="20000"/>
          </a:bodyPr>
          <a:lstStyle/>
          <a:p>
            <a:pPr marL="0" indent="0">
              <a:buFont typeface="Wingdings" pitchFamily="2" charset="2"/>
              <a:buNone/>
            </a:pPr>
            <a:endParaRPr lang="zh-CN" altLang="en-US" smtClean="0"/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611188" y="1158478"/>
            <a:ext cx="2881312" cy="4321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611188" y="1644253"/>
            <a:ext cx="3744912" cy="91797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11188" y="2615803"/>
            <a:ext cx="3744912" cy="4321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611188" y="3133725"/>
            <a:ext cx="3744912" cy="809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598488" y="4035028"/>
            <a:ext cx="3744912" cy="59412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4724400" y="1644254"/>
            <a:ext cx="3733800" cy="86439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4724400" y="2562225"/>
            <a:ext cx="3733800" cy="4869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4724400" y="3102769"/>
            <a:ext cx="3733800" cy="8108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4724400" y="3965973"/>
            <a:ext cx="3733800" cy="6488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685800" y="2514600"/>
            <a:ext cx="3676650" cy="1943100"/>
            <a:chOff x="611188" y="3500438"/>
            <a:chExt cx="3676650" cy="2590800"/>
          </a:xfrm>
        </p:grpSpPr>
        <p:grpSp>
          <p:nvGrpSpPr>
            <p:cNvPr id="61456" name="Group 19"/>
            <p:cNvGrpSpPr>
              <a:grpSpLocks/>
            </p:cNvGrpSpPr>
            <p:nvPr/>
          </p:nvGrpSpPr>
          <p:grpSpPr bwMode="auto">
            <a:xfrm>
              <a:off x="611188" y="3500438"/>
              <a:ext cx="3667125" cy="1798637"/>
              <a:chOff x="385" y="2205"/>
              <a:chExt cx="2310" cy="1133"/>
            </a:xfrm>
          </p:grpSpPr>
          <p:pic>
            <p:nvPicPr>
              <p:cNvPr id="61458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205"/>
                <a:ext cx="2298" cy="5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59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750"/>
                <a:ext cx="2310" cy="5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45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5319713"/>
              <a:ext cx="3676650" cy="771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3868342"/>
            <a:ext cx="3402012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14412"/>
            <a:ext cx="15811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0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/>
      <p:bldP spid="251909" grpId="1" animBg="1"/>
      <p:bldP spid="251910" grpId="0" animBg="1"/>
      <p:bldP spid="251910" grpId="1" animBg="1"/>
      <p:bldP spid="251911" grpId="0" animBg="1"/>
      <p:bldP spid="251911" grpId="1" animBg="1"/>
      <p:bldP spid="251912" grpId="0" animBg="1"/>
      <p:bldP spid="251912" grpId="1" animBg="1"/>
      <p:bldP spid="251913" grpId="0" animBg="1"/>
      <p:bldP spid="251913" grpId="1" animBg="1"/>
      <p:bldP spid="251914" grpId="0" animBg="1"/>
      <p:bldP spid="251914" grpId="1" animBg="1"/>
      <p:bldP spid="251915" grpId="0" animBg="1"/>
      <p:bldP spid="251915" grpId="1" animBg="1"/>
      <p:bldP spid="251916" grpId="0" animBg="1"/>
      <p:bldP spid="251916" grpId="1" animBg="1"/>
      <p:bldP spid="2519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467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" y="3750469"/>
            <a:ext cx="1643063" cy="3214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357437"/>
            <a:ext cx="20764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18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589360"/>
            <a:ext cx="374650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" y="2786063"/>
            <a:ext cx="7604125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2786063"/>
            <a:ext cx="4191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latin typeface="Arial" charset="0"/>
                <a:ea typeface="宋体" charset="-122"/>
              </a:rPr>
              <a:t>nature</a:t>
            </a:r>
            <a:endParaRPr kumimoji="0" lang="zh-CN" altLang="en-US" sz="1400">
              <a:latin typeface="Arial" charset="0"/>
              <a:ea typeface="宋体" charset="-122"/>
            </a:endParaRPr>
          </a:p>
        </p:txBody>
      </p:sp>
      <p:sp>
        <p:nvSpPr>
          <p:cNvPr id="6" name="右箭头 5"/>
          <p:cNvSpPr/>
          <p:nvPr/>
        </p:nvSpPr>
        <p:spPr>
          <a:xfrm rot="13657618">
            <a:off x="4685904" y="3331370"/>
            <a:ext cx="1178719" cy="8572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7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4313" y="3161110"/>
            <a:ext cx="8572500" cy="12322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右箭头 3"/>
          <p:cNvSpPr/>
          <p:nvPr/>
        </p:nvSpPr>
        <p:spPr>
          <a:xfrm rot="13657618">
            <a:off x="1385491" y="3967957"/>
            <a:ext cx="526256" cy="3413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C00000"/>
              </a:solidFill>
              <a:ea typeface="宋体" charset="-122"/>
            </a:endParaRP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68079"/>
            <a:ext cx="86487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57439" y="1928813"/>
            <a:ext cx="428625" cy="53578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51" y="2089548"/>
            <a:ext cx="500063" cy="48220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20" y="267494"/>
            <a:ext cx="7970095" cy="448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15704" y="915566"/>
            <a:ext cx="1347344" cy="38351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344682" y="915566"/>
            <a:ext cx="4379446" cy="38351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742142" y="915566"/>
            <a:ext cx="1998209" cy="38351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03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24874" y="195486"/>
            <a:ext cx="84582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CN" altLang="en-US" sz="4800" b="1" dirty="0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小结</a:t>
            </a:r>
            <a:endParaRPr kumimoji="0" lang="en-US" altLang="zh-CN" sz="4800" b="1" dirty="0">
              <a:solidFill>
                <a:srgbClr val="FFFF00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57200" y="1200151"/>
            <a:ext cx="7571184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134778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zh-CN" altLang="en-US" sz="3200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缩小检索结果范围</a:t>
            </a:r>
            <a:endParaRPr kumimoji="0" lang="en-US" altLang="zh-CN" sz="3200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n"/>
            </a:pPr>
            <a:r>
              <a:rPr kumimoji="0" lang="zh-CN" altLang="en-US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会</a:t>
            </a:r>
            <a:r>
              <a:rPr kumimoji="0" lang="zh-CN" altLang="en-US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用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AND </a:t>
            </a: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n"/>
            </a:pPr>
            <a:r>
              <a:rPr kumimoji="0" lang="zh-CN" altLang="en-US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善</a:t>
            </a:r>
            <a:r>
              <a:rPr kumimoji="0" lang="zh-CN" altLang="en-US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用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filter</a:t>
            </a: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n"/>
            </a:pPr>
            <a:r>
              <a:rPr kumimoji="0" lang="zh-CN" altLang="en-US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巧</a:t>
            </a:r>
            <a:r>
              <a:rPr kumimoji="0" lang="zh-CN" altLang="en-US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用</a:t>
            </a:r>
            <a:r>
              <a:rPr kumimoji="0" lang="en-US" altLang="zh-CN" dirty="0" err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majorMeSH</a:t>
            </a:r>
            <a:r>
              <a:rPr kumimoji="0" lang="zh-CN" altLang="en-US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、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Subheading</a:t>
            </a:r>
            <a:r>
              <a:rPr kumimoji="0" lang="zh-CN" altLang="en-US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，不扩展下位词</a:t>
            </a:r>
            <a:endParaRPr kumimoji="0" lang="en-US" altLang="zh-CN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endParaRPr kumimoji="0" lang="en-US" altLang="zh-CN" sz="3200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054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57200" y="400050"/>
            <a:ext cx="84582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4800" b="1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134778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zh-CN" altLang="en-US" sz="3200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扩大检索结果范围</a:t>
            </a:r>
            <a:endParaRPr kumimoji="0" lang="en-US" altLang="zh-CN" sz="3200" b="1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n"/>
            </a:pPr>
            <a:r>
              <a:rPr kumimoji="0" lang="zh-CN" altLang="en-US" sz="2800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多</a:t>
            </a:r>
            <a:r>
              <a:rPr kumimoji="0" lang="zh-CN" altLang="en-US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用</a:t>
            </a:r>
            <a:r>
              <a:rPr kumimoji="0" lang="en-US" altLang="zh-CN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OR </a:t>
            </a:r>
          </a:p>
          <a:p>
            <a:pPr lvl="1"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n"/>
            </a:pPr>
            <a:r>
              <a:rPr kumimoji="0" lang="zh-CN" altLang="en-US" sz="2800" b="1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巧</a:t>
            </a:r>
            <a:r>
              <a:rPr kumimoji="0" lang="zh-CN" altLang="en-US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用</a:t>
            </a:r>
            <a:r>
              <a:rPr kumimoji="0" lang="en-US" altLang="zh-CN" sz="2800" dirty="0" err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MeSH</a:t>
            </a:r>
            <a:r>
              <a:rPr kumimoji="0" lang="zh-CN" altLang="en-US" sz="28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上位词</a:t>
            </a:r>
            <a:endParaRPr kumimoji="0" lang="en-US" altLang="zh-CN" sz="2800" dirty="0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endParaRPr kumimoji="0" lang="en-US" altLang="zh-CN" sz="3200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556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57200" y="400050"/>
            <a:ext cx="84582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4800" dirty="0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Tips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sz="32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Clinical Queries</a:t>
            </a:r>
          </a:p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r>
              <a:rPr kumimoji="0" lang="en-US" altLang="zh-CN" sz="32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Single Citation Matcher</a:t>
            </a:r>
          </a:p>
          <a:p>
            <a:pPr eaLnBrk="1" hangingPunct="1">
              <a:spcBef>
                <a:spcPts val="175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endParaRPr kumimoji="0" lang="en-US" altLang="zh-CN" sz="3200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587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11"/>
          <a:stretch>
            <a:fillRect/>
          </a:stretch>
        </p:blipFill>
        <p:spPr bwMode="auto">
          <a:xfrm>
            <a:off x="107504" y="241760"/>
            <a:ext cx="8284412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2914650" y="2571751"/>
            <a:ext cx="2305050" cy="156567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0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 animBg="1"/>
      <p:bldP spid="28672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8261176" cy="46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3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485"/>
            <a:ext cx="8100392" cy="455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49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1"/>
            <a:ext cx="8229600" cy="984647"/>
          </a:xfrm>
        </p:spPr>
        <p:txBody>
          <a:bodyPr lIns="90000" tIns="46800" rIns="90000" bIns="46800" anchor="t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400" dirty="0" smtClean="0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  <a:t>If I only know the title, </a:t>
            </a:r>
            <a:br>
              <a:rPr lang="en-US" altLang="zh-CN" sz="3400" dirty="0" smtClean="0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</a:br>
            <a:r>
              <a:rPr lang="en-US" altLang="zh-CN" sz="3400" dirty="0" smtClean="0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  <a:t>how to search the article?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-468560" y="3147814"/>
            <a:ext cx="8229600" cy="1391840"/>
          </a:xfrm>
        </p:spPr>
        <p:txBody>
          <a:bodyPr lIns="90000" tIns="46800" rIns="90000" bIns="46800"/>
          <a:lstStyle/>
          <a:p>
            <a:pPr marL="342900" indent="-342900" algn="ctr">
              <a:spcBef>
                <a:spcPts val="1000"/>
              </a:spcBef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600" dirty="0" smtClean="0">
                <a:latin typeface="Verdana" pitchFamily="34" charset="0"/>
              </a:rPr>
              <a:t>Single Citation Matcher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051720" y="1995686"/>
            <a:ext cx="2438400" cy="1085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0CB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80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2986088" y="3165872"/>
            <a:ext cx="1657350" cy="21550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 animBg="1"/>
      <p:bldP spid="28672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724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7" y="384685"/>
            <a:ext cx="7546675" cy="43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1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4800" dirty="0">
                <a:solidFill>
                  <a:srgbClr val="FFFF00"/>
                </a:solidFill>
                <a:latin typeface="Verdana" pitchFamily="34" charset="0"/>
                <a:ea typeface="华文中宋" pitchFamily="2" charset="-122"/>
              </a:rPr>
              <a:t>Sample</a:t>
            </a:r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defTabSz="449263" eaLnBrk="0" hangingPunct="0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</a:pPr>
            <a:r>
              <a:rPr kumimoji="0" lang="en-US" altLang="zh-CN" sz="3200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2008;5;387-?</a:t>
            </a:r>
          </a:p>
        </p:txBody>
      </p:sp>
    </p:spTree>
    <p:extLst>
      <p:ext uri="{BB962C8B-B14F-4D97-AF65-F5344CB8AC3E}">
        <p14:creationId xmlns:p14="http://schemas.microsoft.com/office/powerpoint/2010/main" xmlns="" val="2675476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2988" y="1600200"/>
            <a:ext cx="838200" cy="309958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2008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42988" y="1869281"/>
            <a:ext cx="533400" cy="309958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5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132138" y="1815704"/>
            <a:ext cx="685800" cy="309958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>
                <a:solidFill>
                  <a:srgbClr val="000000"/>
                </a:solidFill>
                <a:latin typeface="Arial" charset="0"/>
                <a:ea typeface="宋体" charset="-122"/>
              </a:rPr>
              <a:t>387</a:t>
            </a:r>
          </a:p>
        </p:txBody>
      </p:sp>
    </p:spTree>
    <p:extLst>
      <p:ext uri="{BB962C8B-B14F-4D97-AF65-F5344CB8AC3E}">
        <p14:creationId xmlns:p14="http://schemas.microsoft.com/office/powerpoint/2010/main" xmlns="" val="31217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spcBef>
                <a:spcPts val="800"/>
              </a:spcBef>
            </a:pPr>
            <a:endParaRPr lang="zh-CN" altLang="en-US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403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0050"/>
            <a:ext cx="8229600" cy="742950"/>
          </a:xfrm>
        </p:spPr>
        <p:txBody>
          <a:bodyPr lIns="90000" tIns="46800" rIns="90000" bIns="46800" anchor="t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200" dirty="0" smtClean="0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  <a:t>Can I save my results &amp; habits?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763688" y="1275606"/>
            <a:ext cx="2438400" cy="10858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0CBF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-900608" y="2715766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zh-CN" sz="4400" dirty="0">
                <a:solidFill>
                  <a:srgbClr val="FFFF00"/>
                </a:solidFill>
                <a:latin typeface="Verdana" pitchFamily="34" charset="0"/>
                <a:ea typeface="宋体" charset="-122"/>
              </a:rPr>
              <a:t>My NCBI</a:t>
            </a:r>
          </a:p>
        </p:txBody>
      </p:sp>
    </p:spTree>
    <p:extLst>
      <p:ext uri="{BB962C8B-B14F-4D97-AF65-F5344CB8AC3E}">
        <p14:creationId xmlns:p14="http://schemas.microsoft.com/office/powerpoint/2010/main" xmlns="" val="261392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1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8101013" y="0"/>
            <a:ext cx="838200" cy="309958"/>
          </a:xfrm>
          <a:prstGeom prst="rect">
            <a:avLst/>
          </a:prstGeom>
          <a:noFill/>
          <a:ln w="25527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4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0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5991"/>
            <a:ext cx="8229600" cy="857250"/>
          </a:xfrm>
        </p:spPr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4213" y="3489722"/>
            <a:ext cx="1371600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870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3325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5991"/>
            <a:ext cx="8229600" cy="857250"/>
          </a:xfrm>
        </p:spPr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2090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3429000" y="482203"/>
            <a:ext cx="719138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115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01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99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13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57250" y="1714500"/>
            <a:ext cx="1143000" cy="16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91142" name="TextBox 5"/>
          <p:cNvSpPr txBox="1">
            <a:spLocks noChangeArrowheads="1"/>
          </p:cNvSpPr>
          <p:nvPr/>
        </p:nvSpPr>
        <p:spPr bwMode="auto">
          <a:xfrm>
            <a:off x="4786314" y="1500188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2800">
                <a:latin typeface="Arial" charset="0"/>
                <a:ea typeface="宋体" charset="-122"/>
              </a:rPr>
              <a:t>Save searches</a:t>
            </a:r>
            <a:endParaRPr kumimoji="0" lang="zh-CN" altLang="en-US" sz="280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7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77001" y="951310"/>
            <a:ext cx="2487613" cy="203350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477001" y="2733675"/>
            <a:ext cx="2487613" cy="25875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124076" y="735806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Journal Title</a:t>
            </a:r>
            <a:r>
              <a:rPr kumimoji="0" lang="zh-CN" altLang="en-US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、</a:t>
            </a: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Publication Date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3444876" y="951310"/>
            <a:ext cx="288925" cy="161925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07950" y="1028701"/>
            <a:ext cx="4826000" cy="154781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07950" y="1143000"/>
            <a:ext cx="6216650" cy="28575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chemeClr val="bg1"/>
              </a:solidFill>
              <a:latin typeface="Arial" charset="0"/>
              <a:ea typeface="宋体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3962401" y="1428750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Title Words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07950" y="1445419"/>
            <a:ext cx="1949450" cy="154781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2057401" y="1371600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Authors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07950" y="1600200"/>
            <a:ext cx="2787650" cy="17145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2895601" y="1543050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Affilication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07951" y="1815704"/>
            <a:ext cx="6119813" cy="1782365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932364" y="3706416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Abstract</a:t>
            </a:r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H="1" flipV="1">
            <a:off x="4859338" y="3543300"/>
            <a:ext cx="144462" cy="163116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07950" y="3600450"/>
            <a:ext cx="2592388" cy="213122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2843214" y="3651647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Unique Identifiers</a:t>
            </a:r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 flipH="1" flipV="1">
            <a:off x="2627314" y="3759994"/>
            <a:ext cx="287337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2195514" y="2247900"/>
            <a:ext cx="3889375" cy="5254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Search the same topic articles from Title\Abstract\MeSH </a:t>
            </a: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013451" y="1977629"/>
            <a:ext cx="430213" cy="161925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10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3" grpId="0"/>
      <p:bldP spid="43" grpId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 animBg="1"/>
      <p:bldP spid="50" grpId="1" animBg="1"/>
      <p:bldP spid="56" grpId="0" animBg="1"/>
      <p:bldP spid="56" grpId="1" animBg="1"/>
      <p:bldP spid="57" grpId="0" animBg="1"/>
      <p:bldP spid="57" grpId="1" animBg="1"/>
      <p:bldP spid="57" grpId="2" animBg="1"/>
      <p:bldP spid="57" grpId="3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163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45025" y="107157"/>
            <a:ext cx="4141788" cy="152824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4" y="1393032"/>
            <a:ext cx="4141787" cy="3026086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71625" y="1339453"/>
            <a:ext cx="431800" cy="4336701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5800" y="695325"/>
            <a:ext cx="1296988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988" y="998935"/>
            <a:ext cx="2971800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676" y="951310"/>
            <a:ext cx="2962275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29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211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8" y="1890713"/>
            <a:ext cx="4392612" cy="414947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8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235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27538" y="3003948"/>
            <a:ext cx="4392612" cy="2651624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427539" y="1707356"/>
            <a:ext cx="2592387" cy="1134666"/>
          </a:xfrm>
          <a:prstGeom prst="wedgeRoundRectCallout">
            <a:avLst>
              <a:gd name="adj1" fmla="val -24192"/>
              <a:gd name="adj2" fmla="val 72098"/>
              <a:gd name="adj3" fmla="val 1666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kumimoji="0" lang="zh-CN" altLang="en-US" sz="3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过 滤 器</a:t>
            </a:r>
          </a:p>
        </p:txBody>
      </p:sp>
    </p:spTree>
    <p:extLst>
      <p:ext uri="{BB962C8B-B14F-4D97-AF65-F5344CB8AC3E}">
        <p14:creationId xmlns:p14="http://schemas.microsoft.com/office/powerpoint/2010/main" xmlns="" val="3969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588126" y="735807"/>
            <a:ext cx="2555875" cy="2043766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283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51725" y="4836319"/>
            <a:ext cx="1081088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3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307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427539" y="1518048"/>
            <a:ext cx="4537075" cy="4134081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3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331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240631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2926" y="2108598"/>
            <a:ext cx="4537075" cy="3716018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72225" y="1804988"/>
            <a:ext cx="1079500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89689" y="2083594"/>
            <a:ext cx="10445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FFFF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355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240631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03788" y="2133600"/>
            <a:ext cx="31242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800" b="1">
                <a:solidFill>
                  <a:srgbClr val="FF3300"/>
                </a:solidFill>
                <a:latin typeface="Arial" charset="0"/>
                <a:ea typeface="宋体" charset="-122"/>
              </a:rPr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xmlns="" val="23073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0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37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00564" y="2108597"/>
            <a:ext cx="4319587" cy="152824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01938" y="1075135"/>
            <a:ext cx="4324462" cy="1305725"/>
            <a:chOff x="2736" y="624"/>
            <a:chExt cx="2544" cy="1632"/>
          </a:xfrm>
        </p:grpSpPr>
        <p:sp>
          <p:nvSpPr>
            <p:cNvPr id="101383" name="AutoShape 6"/>
            <p:cNvSpPr>
              <a:spLocks noChangeArrowheads="1"/>
            </p:cNvSpPr>
            <p:nvPr/>
          </p:nvSpPr>
          <p:spPr bwMode="auto">
            <a:xfrm>
              <a:off x="2736" y="624"/>
              <a:ext cx="2544" cy="1632"/>
            </a:xfrm>
            <a:prstGeom prst="cloudCallout">
              <a:avLst>
                <a:gd name="adj1" fmla="val -60181"/>
                <a:gd name="adj2" fmla="val 27514"/>
              </a:avLst>
            </a:prstGeom>
            <a:solidFill>
              <a:srgbClr val="90CBF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kumimoji="0" lang="en-US" altLang="zh-CN" sz="4000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kumimoji="0" lang="en-US" altLang="zh-CN" sz="4000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101384" name="Text Box 7"/>
            <p:cNvSpPr txBox="1">
              <a:spLocks noChangeArrowheads="1"/>
            </p:cNvSpPr>
            <p:nvPr/>
          </p:nvSpPr>
          <p:spPr bwMode="auto">
            <a:xfrm>
              <a:off x="2928" y="1248"/>
              <a:ext cx="2160" cy="887"/>
            </a:xfrm>
            <a:prstGeom prst="rect">
              <a:avLst/>
            </a:prstGeom>
            <a:solidFill>
              <a:srgbClr val="90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PMingLiU" pitchFamily="18" charset="-120"/>
                </a:defRPr>
              </a:lvl9pPr>
            </a:lstStyle>
            <a:p>
              <a:pPr eaLnBrk="1" hangingPunct="1">
                <a:spcBef>
                  <a:spcPts val="2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zh-CN" sz="4000">
                  <a:solidFill>
                    <a:srgbClr val="000000"/>
                  </a:solidFill>
                  <a:latin typeface="Verdana" pitchFamily="34" charset="0"/>
                  <a:ea typeface="宋体" charset="-122"/>
                </a:rPr>
                <a:t>Recommend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22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6012" y="411510"/>
            <a:ext cx="791040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[PubMed - indexed for </a:t>
            </a:r>
            <a:r>
              <a:rPr kumimoji="0" lang="en-US" altLang="zh-CN" b="1" dirty="0">
                <a:solidFill>
                  <a:srgbClr val="C00000"/>
                </a:solidFill>
                <a:latin typeface="Verdana" pitchFamily="34" charset="0"/>
                <a:ea typeface="宋体" charset="-122"/>
              </a:rPr>
              <a:t>MEDLINE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]</a:t>
            </a:r>
          </a:p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[PubMed - as supplied by</a:t>
            </a:r>
            <a:r>
              <a:rPr kumimoji="0" lang="en-US" altLang="zh-CN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 </a:t>
            </a:r>
            <a:r>
              <a:rPr kumimoji="0" lang="en-US" altLang="zh-CN" b="1" dirty="0">
                <a:solidFill>
                  <a:srgbClr val="C00000"/>
                </a:solidFill>
                <a:latin typeface="Verdana" pitchFamily="34" charset="0"/>
                <a:ea typeface="宋体" charset="-122"/>
              </a:rPr>
              <a:t>publisher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]</a:t>
            </a:r>
          </a:p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     </a:t>
            </a:r>
            <a:r>
              <a:rPr kumimoji="0" lang="zh-CN" alt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itchFamily="34" charset="0"/>
                <a:ea typeface="宋体" charset="-122"/>
              </a:rPr>
              <a:t>较新或较老的文献</a:t>
            </a:r>
            <a:endParaRPr kumimoji="0" lang="en-US" altLang="zh-CN" dirty="0">
              <a:solidFill>
                <a:schemeClr val="accent3">
                  <a:lumMod val="60000"/>
                  <a:lumOff val="40000"/>
                </a:schemeClr>
              </a:solidFill>
              <a:latin typeface="Verdana" pitchFamily="34" charset="0"/>
              <a:ea typeface="宋体" charset="-122"/>
            </a:endParaRPr>
          </a:p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[PubMed - in </a:t>
            </a:r>
            <a:r>
              <a:rPr kumimoji="0" lang="en-US" altLang="zh-CN" b="1" dirty="0">
                <a:solidFill>
                  <a:srgbClr val="C00000"/>
                </a:solidFill>
                <a:latin typeface="Verdana" pitchFamily="34" charset="0"/>
                <a:ea typeface="宋体" charset="-122"/>
              </a:rPr>
              <a:t>process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]</a:t>
            </a:r>
          </a:p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[PubMed - </a:t>
            </a:r>
            <a:r>
              <a:rPr kumimoji="0" lang="en-US" altLang="zh-CN" b="1" dirty="0">
                <a:solidFill>
                  <a:srgbClr val="C00000"/>
                </a:solidFill>
                <a:latin typeface="Verdana" pitchFamily="34" charset="0"/>
                <a:ea typeface="宋体" charset="-122"/>
              </a:rPr>
              <a:t>OLDMEDLINE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]</a:t>
            </a:r>
          </a:p>
          <a:p>
            <a:pPr eaLnBrk="1" hangingPunct="1">
              <a:spcBef>
                <a:spcPts val="2000"/>
              </a:spcBef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[</a:t>
            </a:r>
            <a:r>
              <a:rPr kumimoji="0" lang="en-US" altLang="zh-CN" b="1" dirty="0">
                <a:solidFill>
                  <a:srgbClr val="C00000"/>
                </a:solidFill>
                <a:latin typeface="Verdana" pitchFamily="34" charset="0"/>
                <a:ea typeface="宋体" charset="-122"/>
              </a:rPr>
              <a:t>PubMed</a:t>
            </a:r>
            <a:r>
              <a:rPr kumimoji="0" lang="en-US" altLang="zh-CN" dirty="0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]</a:t>
            </a:r>
            <a:r>
              <a:rPr kumimoji="0" lang="en-US" altLang="zh-CN" dirty="0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 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SzPct val="100000"/>
              <a:buFont typeface="Wingdings" pitchFamily="2" charset="2"/>
              <a:buChar char=""/>
            </a:pPr>
            <a:endParaRPr kumimoji="0" lang="en-US" altLang="zh-CN" sz="2800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230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52926" y="1903810"/>
            <a:ext cx="4537075" cy="3716018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1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08625" y="1600200"/>
            <a:ext cx="1079500" cy="40485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6089" y="1878806"/>
            <a:ext cx="10445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CN" altLang="en-US" sz="1800">
              <a:solidFill>
                <a:srgbClr val="FFFF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0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latin typeface="Verdana" pitchFamily="34" charset="0"/>
                <a:ea typeface="华文中宋" pitchFamily="2" charset="-122"/>
              </a:rPr>
              <a:t>F1000 (Faculty of 1000)</a:t>
            </a:r>
          </a:p>
        </p:txBody>
      </p:sp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457200" y="1200151"/>
            <a:ext cx="7067128" cy="33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0" hangingPunct="0">
              <a:spcBef>
                <a:spcPts val="1625"/>
              </a:spcBef>
              <a:buClr>
                <a:srgbClr val="336699"/>
              </a:buClr>
              <a:buFont typeface="Wingdings" pitchFamily="2" charset="2"/>
              <a:buChar char=""/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Continuously updated selections and evaluations of the most important articles </a:t>
            </a:r>
          </a:p>
          <a:p>
            <a:pPr marL="604838" indent="-604838" eaLnBrk="0" hangingPunct="0">
              <a:spcBef>
                <a:spcPts val="1625"/>
              </a:spcBef>
              <a:buClr>
                <a:srgbClr val="336699"/>
              </a:buClr>
              <a:buFont typeface="Wingdings" pitchFamily="2" charset="2"/>
              <a:buChar char=""/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Attributed opinions and expert knowledge from global leaders in biology and medicine </a:t>
            </a:r>
          </a:p>
          <a:p>
            <a:pPr marL="604838" indent="-604838" eaLnBrk="0" hangingPunct="0">
              <a:spcBef>
                <a:spcPts val="1625"/>
              </a:spcBef>
              <a:buClr>
                <a:srgbClr val="336699"/>
              </a:buClr>
              <a:buFont typeface="Wingdings" pitchFamily="2" charset="2"/>
              <a:buChar char=""/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Site customization and email alerts based on user interests </a:t>
            </a:r>
          </a:p>
          <a:p>
            <a:pPr marL="604838" indent="-604838" eaLnBrk="0" hangingPunct="0">
              <a:spcBef>
                <a:spcPts val="1625"/>
              </a:spcBef>
              <a:buClr>
                <a:srgbClr val="336699"/>
              </a:buClr>
              <a:buFont typeface="Wingdings" pitchFamily="2" charset="2"/>
              <a:buChar char=""/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Verdana" pitchFamily="34" charset="0"/>
              </a:rPr>
              <a:t>Recommendations and interpretations based on the article's merits, not the journal's </a:t>
            </a:r>
          </a:p>
        </p:txBody>
      </p:sp>
    </p:spTree>
    <p:extLst>
      <p:ext uri="{BB962C8B-B14F-4D97-AF65-F5344CB8AC3E}">
        <p14:creationId xmlns:p14="http://schemas.microsoft.com/office/powerpoint/2010/main" xmlns="" val="3090852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54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8"/>
            <a:ext cx="9753600" cy="50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5991"/>
            <a:ext cx="8229600" cy="85725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63713" y="3327798"/>
            <a:ext cx="647700" cy="1815703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4552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4" y="385763"/>
            <a:ext cx="6238875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54500" y="60723"/>
            <a:ext cx="4876800" cy="1620440"/>
          </a:xfrm>
          <a:prstGeom prst="leftArrow">
            <a:avLst>
              <a:gd name="adj1" fmla="val 50000"/>
              <a:gd name="adj2" fmla="val 50650"/>
            </a:avLst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Recommended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Verdana" pitchFamily="34" charset="0"/>
              </a:rPr>
              <a:t>（</a:t>
            </a: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6-7</a:t>
            </a:r>
            <a:r>
              <a:rPr lang="zh-CN" altLang="en-US" sz="3200" b="1" dirty="0">
                <a:solidFill>
                  <a:srgbClr val="FFFFFF"/>
                </a:solidFill>
                <a:latin typeface="Verdana" pitchFamily="34" charset="0"/>
              </a:rPr>
              <a:t>）</a:t>
            </a:r>
            <a:endParaRPr lang="en-US" altLang="zh-CN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2008585"/>
            <a:ext cx="6229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981528" y="1722835"/>
            <a:ext cx="4876800" cy="1600200"/>
          </a:xfrm>
          <a:prstGeom prst="leftArrow">
            <a:avLst>
              <a:gd name="adj1" fmla="val 50000"/>
              <a:gd name="adj2" fmla="val 52550"/>
            </a:avLst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Must Read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CN" altLang="en-US" sz="3200" b="1" dirty="0">
                <a:solidFill>
                  <a:srgbClr val="FFFFFF"/>
                </a:solidFill>
                <a:latin typeface="Verdana" pitchFamily="34" charset="0"/>
              </a:rPr>
              <a:t>（</a:t>
            </a: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8-9</a:t>
            </a:r>
            <a:r>
              <a:rPr lang="zh-CN" altLang="en-US" sz="3200" b="1" dirty="0">
                <a:solidFill>
                  <a:srgbClr val="FFFFFF"/>
                </a:solidFill>
                <a:latin typeface="Verdana" pitchFamily="34" charset="0"/>
              </a:rPr>
              <a:t>）</a:t>
            </a:r>
            <a:endParaRPr lang="en-US" altLang="zh-CN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484188" y="3457575"/>
            <a:ext cx="6248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691680" y="3306960"/>
            <a:ext cx="4876800" cy="1587103"/>
          </a:xfrm>
          <a:prstGeom prst="leftArrow">
            <a:avLst>
              <a:gd name="adj1" fmla="val 50000"/>
              <a:gd name="adj2" fmla="val 54254"/>
            </a:avLst>
          </a:prstGeom>
          <a:solidFill>
            <a:srgbClr val="CC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Exceptional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3200" b="1" dirty="0">
                <a:solidFill>
                  <a:srgbClr val="FFFFFF"/>
                </a:solidFill>
                <a:latin typeface="Verdana" pitchFamily="34" charset="0"/>
              </a:rPr>
              <a:t>10+</a:t>
            </a:r>
            <a:r>
              <a:rPr lang="en-US" altLang="zh-CN" sz="32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68193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9398" grpId="0" animBg="1"/>
      <p:bldP spid="5939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85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9" y="1664494"/>
            <a:ext cx="5938837" cy="1814513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67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endParaRPr lang="zh-CN" altLang="en-US" smtClean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79388" y="4364832"/>
            <a:ext cx="4608512" cy="463846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05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4" t="81505" r="50000" b="8009"/>
          <a:stretch>
            <a:fillRect/>
          </a:stretch>
        </p:blipFill>
        <p:spPr bwMode="auto">
          <a:xfrm>
            <a:off x="179389" y="4681537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28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76200" y="400050"/>
            <a:ext cx="91440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4400">
                <a:latin typeface="Verdana" pitchFamily="34" charset="0"/>
              </a:rPr>
              <a:t>How can I analysis the articles?</a:t>
            </a: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457200" y="45720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0"/>
              </a:spcBef>
            </a:pPr>
            <a:endParaRPr lang="en-US" altLang="zh-CN" sz="320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>
                <a:latin typeface="Verdana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>
                <a:latin typeface="Verdana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>
                <a:latin typeface="Verdana" pitchFamily="34" charset="0"/>
              </a:rPr>
              <a:t>   </a:t>
            </a:r>
          </a:p>
        </p:txBody>
      </p:sp>
      <p:pic>
        <p:nvPicPr>
          <p:cNvPr id="1136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78906"/>
            <a:ext cx="35290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36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89547"/>
            <a:ext cx="3240088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89735"/>
            <a:ext cx="230346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78719"/>
            <a:ext cx="23812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5751" y="1178719"/>
            <a:ext cx="4786313" cy="6429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5751" y="1982391"/>
            <a:ext cx="4786313" cy="6429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5751" y="2678907"/>
            <a:ext cx="4786313" cy="7500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" y="3429000"/>
            <a:ext cx="4786313" cy="7500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7263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29375" y="964407"/>
            <a:ext cx="2571750" cy="658860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3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10400" y="829866"/>
            <a:ext cx="1600200" cy="3407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6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800600" y="853678"/>
            <a:ext cx="2133600" cy="3099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FullText HyperLink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74614" y="4000500"/>
            <a:ext cx="2287587" cy="863204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CN" altLang="en-US" sz="1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514601" y="4171950"/>
            <a:ext cx="38893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CN" sz="1400" b="1">
                <a:solidFill>
                  <a:srgbClr val="FF3300"/>
                </a:solidFill>
                <a:latin typeface="Verdana" pitchFamily="34" charset="0"/>
                <a:ea typeface="宋体" charset="-122"/>
              </a:rPr>
              <a:t>LinkOut</a:t>
            </a:r>
          </a:p>
        </p:txBody>
      </p:sp>
    </p:spTree>
    <p:extLst>
      <p:ext uri="{BB962C8B-B14F-4D97-AF65-F5344CB8AC3E}">
        <p14:creationId xmlns:p14="http://schemas.microsoft.com/office/powerpoint/2010/main" xmlns="" val="26522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4800" dirty="0" err="1">
                <a:solidFill>
                  <a:srgbClr val="FFFF00"/>
                </a:solidFill>
                <a:latin typeface="Verdana" pitchFamily="34" charset="0"/>
              </a:rPr>
              <a:t>GoPubMed</a:t>
            </a:r>
            <a:endParaRPr lang="en-US" altLang="zh-CN" sz="48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4838" indent="-604838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4838" algn="l"/>
                <a:tab pos="1052513" algn="l"/>
                <a:tab pos="1501775" algn="l"/>
                <a:tab pos="1951038" algn="l"/>
                <a:tab pos="2400300" algn="l"/>
                <a:tab pos="2849563" algn="l"/>
                <a:tab pos="3298825" algn="l"/>
                <a:tab pos="3748088" algn="l"/>
                <a:tab pos="4197350" algn="l"/>
                <a:tab pos="4646613" algn="l"/>
                <a:tab pos="5095875" algn="l"/>
                <a:tab pos="5545138" algn="l"/>
                <a:tab pos="5994400" algn="l"/>
                <a:tab pos="6443663" algn="l"/>
                <a:tab pos="6892925" algn="l"/>
                <a:tab pos="7342188" algn="l"/>
                <a:tab pos="7791450" algn="l"/>
                <a:tab pos="8240713" algn="l"/>
                <a:tab pos="8689975" algn="l"/>
                <a:tab pos="9139238" algn="l"/>
                <a:tab pos="95885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 dirty="0">
                <a:solidFill>
                  <a:schemeClr val="bg1"/>
                </a:solidFill>
                <a:latin typeface="Verdana" pitchFamily="34" charset="0"/>
              </a:rPr>
              <a:t>Based on PubMed Database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 dirty="0">
                <a:solidFill>
                  <a:schemeClr val="bg1"/>
                </a:solidFill>
                <a:latin typeface="Verdana" pitchFamily="34" charset="0"/>
              </a:rPr>
              <a:t>Gene Ontology AND </a:t>
            </a:r>
            <a:r>
              <a:rPr lang="en-US" altLang="zh-CN" sz="3200" dirty="0" err="1">
                <a:solidFill>
                  <a:schemeClr val="bg1"/>
                </a:solidFill>
                <a:latin typeface="Verdana" pitchFamily="34" charset="0"/>
              </a:rPr>
              <a:t>MeSH</a:t>
            </a:r>
            <a:endParaRPr lang="en-US" altLang="zh-CN" sz="32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 dirty="0">
                <a:solidFill>
                  <a:schemeClr val="bg1"/>
                </a:solidFill>
                <a:latin typeface="Verdana" pitchFamily="34" charset="0"/>
              </a:rPr>
              <a:t>Analysis</a:t>
            </a:r>
          </a:p>
          <a:p>
            <a:pPr eaLnBrk="1" hangingPunct="1">
              <a:spcBef>
                <a:spcPts val="2000"/>
              </a:spcBef>
              <a:buClr>
                <a:srgbClr val="336699"/>
              </a:buClr>
              <a:buFont typeface="Wingdings" pitchFamily="2" charset="2"/>
              <a:buChar char=""/>
            </a:pPr>
            <a:r>
              <a:rPr lang="en-US" altLang="zh-CN" sz="3200" dirty="0">
                <a:solidFill>
                  <a:schemeClr val="bg1"/>
                </a:solidFill>
                <a:latin typeface="Verdana" pitchFamily="34" charset="0"/>
              </a:rPr>
              <a:t>It`s </a:t>
            </a:r>
            <a:r>
              <a:rPr lang="en-US" altLang="zh-CN" sz="3200" dirty="0">
                <a:solidFill>
                  <a:srgbClr val="FFFF00"/>
                </a:solidFill>
                <a:latin typeface="Verdana" pitchFamily="34" charset="0"/>
              </a:rPr>
              <a:t>FREE</a:t>
            </a:r>
            <a:r>
              <a:rPr lang="en-US" altLang="zh-CN" sz="3200" dirty="0">
                <a:solidFill>
                  <a:schemeClr val="bg1"/>
                </a:solidFill>
                <a:latin typeface="Verdana" pitchFamily="34" charset="0"/>
              </a:rPr>
              <a:t>!!</a:t>
            </a:r>
          </a:p>
          <a:p>
            <a:pPr eaLnBrk="1" hangingPunct="1">
              <a:spcBef>
                <a:spcPts val="2000"/>
              </a:spcBef>
            </a:pPr>
            <a:endParaRPr lang="en-US" altLang="zh-CN" sz="32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ts val="2000"/>
              </a:spcBef>
            </a:pPr>
            <a:endParaRPr lang="en-US" altLang="zh-CN" sz="32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9822"/>
            <a:ext cx="3581400" cy="8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3893578" y="4092424"/>
            <a:ext cx="3600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Verdana" pitchFamily="34" charset="0"/>
              </a:rPr>
              <a:t>www.gopubmed.com</a:t>
            </a:r>
            <a:endParaRPr lang="zh-CN" alt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082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57200" y="3429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3621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70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3" cy="53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227763" y="573881"/>
            <a:ext cx="1143000" cy="46166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433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4838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42900"/>
            <a:ext cx="47164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426" y="360760"/>
            <a:ext cx="3889375" cy="42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0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" y="514351"/>
            <a:ext cx="5213350" cy="41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9113"/>
            <a:ext cx="3562350" cy="408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" r="8298"/>
          <a:stretch>
            <a:fillRect/>
          </a:stretch>
        </p:blipFill>
        <p:spPr bwMode="auto">
          <a:xfrm>
            <a:off x="9526" y="514351"/>
            <a:ext cx="9134475" cy="390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7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9144000" cy="36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000" y="1620000"/>
            <a:ext cx="4140000" cy="1102519"/>
          </a:xfrm>
        </p:spPr>
        <p:txBody>
          <a:bodyPr/>
          <a:lstStyle/>
          <a:p>
            <a:pPr algn="ctr"/>
            <a:r>
              <a:rPr lang="zh-CN" altLang="en-US" dirty="0" smtClean="0"/>
              <a:t>谢 谢 观 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000" y="2914650"/>
            <a:ext cx="4139984" cy="131445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中国医学科学院医学信息研究所</a:t>
            </a:r>
            <a:endParaRPr lang="en-US" altLang="zh-CN" dirty="0"/>
          </a:p>
          <a:p>
            <a:pPr algn="ctr"/>
            <a:r>
              <a:rPr lang="zh-CN" altLang="en-US" dirty="0" smtClean="0"/>
              <a:t>黄利辉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243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t"/>
          <a:lstStyle/>
          <a:p>
            <a:endParaRPr lang="zh-CN" altLang="en-US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内容占位符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endParaRPr lang="zh-CN" altLang="en-US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7010400" y="2295525"/>
            <a:ext cx="990600" cy="21544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US" altLang="zh-CN" sz="800">
              <a:solidFill>
                <a:schemeClr val="bg1"/>
              </a:solidFill>
              <a:latin typeface="Arial" charset="0"/>
              <a:ea typeface="宋体" charset="-122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648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01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复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531</Words>
  <Application>Microsoft Office PowerPoint</Application>
  <PresentationFormat>全屏显示(16:9)</PresentationFormat>
  <Paragraphs>357</Paragraphs>
  <Slides>88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89" baseType="lpstr">
      <vt:lpstr>Office 主题</vt:lpstr>
      <vt:lpstr>医学信息资源培训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自动语词转换功能 Automatic Term Mapping, ATM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Subheadings</vt:lpstr>
      <vt:lpstr>幻灯片 23</vt:lpstr>
      <vt:lpstr>Sample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简单检索与主题词检索结果对比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If I only know the title,  how to search the article?</vt:lpstr>
      <vt:lpstr>幻灯片 48</vt:lpstr>
      <vt:lpstr>幻灯片 49</vt:lpstr>
      <vt:lpstr>幻灯片 50</vt:lpstr>
      <vt:lpstr>幻灯片 51</vt:lpstr>
      <vt:lpstr>幻灯片 52</vt:lpstr>
      <vt:lpstr>Can I save my results &amp; habits?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谢 谢 观 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辰龙小雪</dc:creator>
  <cp:lastModifiedBy>Huang</cp:lastModifiedBy>
  <cp:revision>186</cp:revision>
  <dcterms:created xsi:type="dcterms:W3CDTF">2018-02-11T01:09:26Z</dcterms:created>
  <dcterms:modified xsi:type="dcterms:W3CDTF">2018-10-24T12:17:31Z</dcterms:modified>
</cp:coreProperties>
</file>