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256" r:id="rId3"/>
    <p:sldId id="265" r:id="rId4"/>
    <p:sldId id="262" r:id="rId5"/>
    <p:sldId id="266" r:id="rId6"/>
    <p:sldId id="257" r:id="rId7"/>
    <p:sldId id="264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欢迎" id="{E75E278A-FF0E-49A4-B170-79828D63BBAD}">
          <p14:sldIdLst>
            <p14:sldId id="256"/>
          </p14:sldIdLst>
        </p14:section>
        <p14:section name="什么是LinkOut" id="{B9B51309-D148-4332-87C2-07BE32FBCA3B}">
          <p14:sldIdLst>
            <p14:sldId id="265"/>
            <p14:sldId id="262"/>
          </p14:sldIdLst>
        </p14:section>
        <p14:section name="轻松使用" id="{E7015C9C-8DB4-4CD4-994D-1F1C15A3470A}">
          <p14:sldIdLst>
            <p14:sldId id="266"/>
          </p14:sldIdLst>
        </p14:section>
        <p14:section name="注册使用" id="{5A5268A3-059D-43B5-A555-471E077DB9EA}">
          <p14:sldIdLst>
            <p14:sldId id="257"/>
            <p14:sldId id="264"/>
          </p14:sldIdLst>
        </p14:section>
        <p14:section name="Google Scholar" id="{2729ED0A-5FD7-4ECE-9076-90CD0C558A45}">
          <p14:sldIdLst>
            <p14:sldId id="267"/>
            <p14:sldId id="268"/>
          </p14:sldIdLst>
        </p14:section>
        <p14:section name="了解更多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107" d="100"/>
          <a:sy n="107" d="100"/>
        </p:scale>
        <p:origin x="-10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rPr/>
              <a:pPr/>
              <a:t>2015/10/15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CN" smtClean="0"/>
              <a:pPr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/>
              <a:t>在 </a:t>
            </a:r>
            <a:r>
              <a:rPr lang="zh-CN" baseline="0" dirty="0" smtClean="0"/>
              <a:t>“幻灯片放映”模式，单击箭头进入 PowerPoint 入门中心。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CN" smtClean="0"/>
              <a:pPr/>
              <a:t>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xmlns="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/>
              <a:pPr/>
              <a:t>2015/10/15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xmlns="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BEEBAAA-29B5-4AF5-BC5F-7E580C29002D}" type="datetimeFigureOut">
              <a:rPr lang="en-US" altLang="zh-CN" smtClean="0"/>
              <a:pPr/>
              <a:t>1/7/2016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?holding=icncamslib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hyperlink" Target="http://www.ncbi.nlm.nih.gov/pubmed?myncbishare=camsli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hyperlink" Target="http://www.ncbi.nlm.nih.gov/pubm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hyperlink" Target="http://scholar.google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icams.ac.c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o15.officeredir.microsoft.com/r/rlid2013GettingStartedCntrPPT?clid=20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PubMed</a:t>
            </a:r>
            <a:r>
              <a:rPr lang="zh-CN" altLang="en-US" dirty="0" smtClean="0"/>
              <a:t>整合显示图书馆</a:t>
            </a:r>
            <a:r>
              <a:rPr lang="zh-CN" altLang="en-US" dirty="0"/>
              <a:t>电子</a:t>
            </a:r>
            <a:r>
              <a:rPr lang="zh-CN" altLang="en-US" dirty="0" smtClean="0"/>
              <a:t>资源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Microsoft YaHei UI" panose="020B0503020204020204" pitchFamily="34" charset="-122"/>
              </a:rPr>
              <a:t>医科院</a:t>
            </a:r>
            <a:r>
              <a:rPr lang="zh-CN" altLang="en-US" dirty="0" smtClean="0">
                <a:latin typeface="Microsoft YaHei UI" panose="020B0503020204020204" pitchFamily="34" charset="-122"/>
              </a:rPr>
              <a:t>图书馆电子</a:t>
            </a:r>
            <a:r>
              <a:rPr lang="zh-CN" altLang="en-US" dirty="0">
                <a:latin typeface="Microsoft YaHei UI" panose="020B0503020204020204" pitchFamily="34" charset="-122"/>
              </a:rPr>
              <a:t>资源培训讲座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PubMed </a:t>
            </a:r>
            <a:r>
              <a:rPr lang="en-US" altLang="zh-CN" dirty="0" err="1"/>
              <a:t>LinkOut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Links </a:t>
            </a:r>
            <a:r>
              <a:rPr lang="en-US" altLang="zh-CN" dirty="0"/>
              <a:t>to full text resources from PubMed are available through a service called </a:t>
            </a:r>
            <a:r>
              <a:rPr lang="en-US" altLang="zh-CN" dirty="0" err="1"/>
              <a:t>LinkOut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When you click on </a:t>
            </a:r>
            <a:r>
              <a:rPr lang="en-US" altLang="zh-CN" dirty="0" err="1"/>
              <a:t>LinkOut</a:t>
            </a:r>
            <a:r>
              <a:rPr lang="en-US" altLang="zh-CN" dirty="0"/>
              <a:t> icons or links in the </a:t>
            </a:r>
            <a:r>
              <a:rPr lang="en-US" altLang="zh-CN" dirty="0" err="1"/>
              <a:t>LinkOut</a:t>
            </a:r>
            <a:r>
              <a:rPr lang="en-US" altLang="zh-CN" dirty="0"/>
              <a:t> display in PubMed, you leave PubMed and are directed to the full text at an external site.</a:t>
            </a:r>
          </a:p>
          <a:p>
            <a:r>
              <a:rPr lang="en-US" altLang="zh-CN" dirty="0"/>
              <a:t>You can use </a:t>
            </a:r>
            <a:r>
              <a:rPr lang="en-US" altLang="zh-CN" dirty="0" err="1"/>
              <a:t>LinkOut</a:t>
            </a:r>
            <a:r>
              <a:rPr lang="en-US" altLang="zh-CN" dirty="0"/>
              <a:t> to determine whether </a:t>
            </a:r>
            <a:r>
              <a:rPr lang="en-US" altLang="zh-CN" dirty="0" smtClean="0"/>
              <a:t>our Medical </a:t>
            </a:r>
            <a:r>
              <a:rPr lang="en-US" altLang="zh-CN" dirty="0"/>
              <a:t>Library provides electronic full text for a journal </a:t>
            </a:r>
            <a:r>
              <a:rPr lang="en-US" altLang="zh-CN" dirty="0" smtClean="0"/>
              <a:t>article.</a:t>
            </a:r>
            <a:endParaRPr lang="en-US" altLang="zh-CN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3687" y="2026317"/>
            <a:ext cx="6347847" cy="39499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913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Filters (My NCBI)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Filters </a:t>
            </a:r>
            <a:r>
              <a:rPr lang="en-US" altLang="zh-CN" dirty="0"/>
              <a:t>allow you to restrict your search by date, article type, and other characteristics.</a:t>
            </a:r>
            <a:endParaRPr lang="en-US" altLang="zh-CN" dirty="0" smtClean="0"/>
          </a:p>
          <a:p>
            <a:r>
              <a:rPr lang="en-US" altLang="zh-CN" dirty="0"/>
              <a:t>My NCBI allows you to set and retain filters between PubMed sessions using your My NCBI account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Click </a:t>
            </a:r>
            <a:r>
              <a:rPr lang="en-US" altLang="zh-CN" dirty="0"/>
              <a:t>this tab to view citations that are available through </a:t>
            </a:r>
            <a:r>
              <a:rPr lang="en-US" altLang="zh-CN" dirty="0" smtClean="0"/>
              <a:t>our Medical </a:t>
            </a:r>
            <a:r>
              <a:rPr lang="en-US" altLang="zh-CN" dirty="0"/>
              <a:t>Library. PubMed will filter your results and provide only the article citations for which </a:t>
            </a:r>
            <a:r>
              <a:rPr lang="en-US" altLang="zh-CN" dirty="0" smtClean="0"/>
              <a:t>our Medical </a:t>
            </a:r>
            <a:r>
              <a:rPr lang="en-US" altLang="zh-CN" dirty="0"/>
              <a:t>Library has access. 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4382" y="1825624"/>
            <a:ext cx="5971429" cy="41142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9073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竖排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轻松使用</a:t>
            </a:r>
            <a:endParaRPr lang="zh-CN" altLang="en-US" dirty="0"/>
          </a:p>
        </p:txBody>
      </p:sp>
      <p:sp>
        <p:nvSpPr>
          <p:cNvPr id="11" name="内容占位符 8"/>
          <p:cNvSpPr>
            <a:spLocks noGrp="1"/>
          </p:cNvSpPr>
          <p:nvPr>
            <p:ph sz="half" idx="1"/>
          </p:nvPr>
        </p:nvSpPr>
        <p:spPr>
          <a:xfrm>
            <a:off x="516919" y="2031688"/>
            <a:ext cx="10688392" cy="28236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http://</a:t>
            </a:r>
            <a:r>
              <a:rPr lang="en-US" altLang="zh-CN" sz="2800" dirty="0" smtClean="0">
                <a:solidFill>
                  <a:schemeClr val="tx1"/>
                </a:solidFill>
              </a:rPr>
              <a:t>www.ncbi.nlm.nih.gov/pubmed?</a:t>
            </a:r>
            <a:r>
              <a:rPr lang="en-US" altLang="zh-CN" sz="2800" dirty="0" smtClean="0">
                <a:solidFill>
                  <a:srgbClr val="FF0000"/>
                </a:solidFill>
              </a:rPr>
              <a:t>holding=icncamslib</a:t>
            </a:r>
          </a:p>
          <a:p>
            <a:endParaRPr lang="en-US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</a:rPr>
              <a:t>http://www.ncbi.nlm.nih.gov/pubmed?</a:t>
            </a:r>
            <a:r>
              <a:rPr lang="en-US" altLang="zh-CN" sz="2800" dirty="0" smtClean="0">
                <a:solidFill>
                  <a:srgbClr val="FF0000"/>
                </a:solidFill>
              </a:rPr>
              <a:t>myncbishare=camslib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任意多边形 5">
            <a:hlinkClick r:id="rId3" tooltip="了解详细信息"/>
          </p:cNvPr>
          <p:cNvSpPr/>
          <p:nvPr/>
        </p:nvSpPr>
        <p:spPr>
          <a:xfrm>
            <a:off x="11137918" y="2690737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solidFill>
                <a:schemeClr val="tx1"/>
              </a:solidFill>
            </a:endParaRPr>
          </a:p>
        </p:txBody>
      </p:sp>
      <p:sp>
        <p:nvSpPr>
          <p:cNvPr id="7" name="任意多边形 6">
            <a:hlinkClick r:id="rId4" tooltip="了解详细信息"/>
          </p:cNvPr>
          <p:cNvSpPr/>
          <p:nvPr/>
        </p:nvSpPr>
        <p:spPr>
          <a:xfrm>
            <a:off x="11137918" y="3709869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2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注册使用 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PubMed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4248" y="1543823"/>
            <a:ext cx="9434903" cy="507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6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 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Filter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&amp; Link Icon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" y="1758523"/>
            <a:ext cx="11306175" cy="4362450"/>
          </a:xfrm>
          <a:prstGeom prst="rect">
            <a:avLst/>
          </a:prstGeom>
        </p:spPr>
      </p:pic>
      <p:sp>
        <p:nvSpPr>
          <p:cNvPr id="7" name="任意多边形 6">
            <a:hlinkClick r:id="rId4" tooltip="了解详细信息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53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Google Scholar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1362" y="1860079"/>
            <a:ext cx="56292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59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Google Scholar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687" y="1602386"/>
            <a:ext cx="11096625" cy="4905375"/>
          </a:xfrm>
          <a:prstGeom prst="rect">
            <a:avLst/>
          </a:prstGeom>
        </p:spPr>
      </p:pic>
      <p:sp>
        <p:nvSpPr>
          <p:cNvPr id="6" name="任意多边形 5">
            <a:hlinkClick r:id="rId4" tooltip="了解详细信息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2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感谢您的参与</a:t>
            </a:r>
            <a:endParaRPr lang="zh-CN" sz="4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zh-CN" altLang="en-US" sz="2400" dirty="0">
                <a:latin typeface="Microsoft YaHei UI" panose="020B0503020204020204" pitchFamily="34" charset="-122"/>
              </a:rPr>
              <a:t>了解更多关于图书馆电子资源使用的</a:t>
            </a:r>
            <a:r>
              <a:rPr lang="zh-CN" altLang="en-US" sz="2400" dirty="0" smtClean="0">
                <a:latin typeface="Microsoft YaHei UI" panose="020B0503020204020204" pitchFamily="34" charset="-122"/>
              </a:rPr>
              <a:t>内容欢迎继续参加我们的系列培训讲座</a:t>
            </a:r>
            <a:endParaRPr lang="zh-CN" sz="24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任意多边形 7">
            <a:hlinkClick r:id="rId3" tooltip="了解详细信息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solidFill>
                <a:schemeClr val="tx1"/>
              </a:solidFill>
            </a:endParaRPr>
          </a:p>
        </p:txBody>
      </p:sp>
      <p:sp>
        <p:nvSpPr>
          <p:cNvPr id="9" name="文本占位符 2">
            <a:hlinkClick r:id="rId4" tooltip="了解详细信息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lang="zh-CN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800" dirty="0" smtClean="0">
                <a:solidFill>
                  <a:srgbClr val="DD462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中国医学科学院</a:t>
            </a:r>
            <a:r>
              <a:rPr lang="en-US" altLang="zh-CN" sz="1800" dirty="0" smtClean="0">
                <a:solidFill>
                  <a:srgbClr val="DD462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1800" dirty="0" smtClean="0">
                <a:solidFill>
                  <a:srgbClr val="DD462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北京协和医学院 图书馆</a:t>
            </a:r>
            <a:endParaRPr lang="zh-CN" sz="1800" dirty="0">
              <a:solidFill>
                <a:srgbClr val="DD462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5869" y="6477369"/>
            <a:ext cx="2963979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1200" dirty="0">
                <a:solidFill>
                  <a:srgbClr val="D24726">
                    <a:alpha val="37000"/>
                  </a:srgb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2015—2016</a:t>
            </a:r>
            <a:r>
              <a:rPr lang="zh-CN" altLang="en-US" sz="1200" dirty="0">
                <a:solidFill>
                  <a:srgbClr val="D24726">
                    <a:alpha val="37000"/>
                  </a:srgb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学年第一</a:t>
            </a:r>
            <a:r>
              <a:rPr lang="zh-CN" altLang="en-US" sz="1200" dirty="0" smtClean="0">
                <a:solidFill>
                  <a:srgbClr val="D24726">
                    <a:alpha val="37000"/>
                  </a:srgb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学期电子</a:t>
            </a:r>
            <a:r>
              <a:rPr lang="zh-CN" altLang="en-US" sz="1200" dirty="0">
                <a:solidFill>
                  <a:srgbClr val="D24726">
                    <a:alpha val="37000"/>
                  </a:srgb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资源培训讲座</a:t>
            </a:r>
            <a:endParaRPr lang="zh-CN" sz="1200" dirty="0">
              <a:solidFill>
                <a:srgbClr val="D24726">
                  <a:alpha val="37000"/>
                </a:srgb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502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0</TotalTime>
  <Words>219</Words>
  <Application>Microsoft Office PowerPoint</Application>
  <PresentationFormat>自定义</PresentationFormat>
  <Paragraphs>25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WelcomeDoc</vt:lpstr>
      <vt:lpstr>PubMed整合显示图书馆电子资源</vt:lpstr>
      <vt:lpstr>PubMed LinkOut</vt:lpstr>
      <vt:lpstr>Filters (My NCBI)</vt:lpstr>
      <vt:lpstr>轻松使用</vt:lpstr>
      <vt:lpstr>注册使用 PubMed</vt:lpstr>
      <vt:lpstr>添加 Filter &amp; Link Icon</vt:lpstr>
      <vt:lpstr>Google Scholar</vt:lpstr>
      <vt:lpstr>Google Scholar</vt:lpstr>
      <vt:lpstr>感谢您的参与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2015-10-14T15:46:22Z</dcterms:created>
  <dcterms:modified xsi:type="dcterms:W3CDTF">2016-01-07T04:58:05Z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