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2"/>
  </p:notesMasterIdLst>
  <p:sldIdLst>
    <p:sldId id="256" r:id="rId3"/>
    <p:sldId id="265" r:id="rId4"/>
    <p:sldId id="262" r:id="rId5"/>
    <p:sldId id="266" r:id="rId6"/>
    <p:sldId id="257" r:id="rId7"/>
    <p:sldId id="264" r:id="rId8"/>
    <p:sldId id="267" r:id="rId9"/>
    <p:sldId id="268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欢迎" id="{E75E278A-FF0E-49A4-B170-79828D63BBAD}">
          <p14:sldIdLst>
            <p14:sldId id="256"/>
          </p14:sldIdLst>
        </p14:section>
        <p14:section name="什么是LinkOut" id="{B9B51309-D148-4332-87C2-07BE32FBCA3B}">
          <p14:sldIdLst>
            <p14:sldId id="265"/>
            <p14:sldId id="262"/>
          </p14:sldIdLst>
        </p14:section>
        <p14:section name="轻松使用" id="{E7015C9C-8DB4-4CD4-994D-1F1C15A3470A}">
          <p14:sldIdLst>
            <p14:sldId id="266"/>
          </p14:sldIdLst>
        </p14:section>
        <p14:section name="注册使用" id="{5A5268A3-059D-43B5-A555-471E077DB9EA}">
          <p14:sldIdLst>
            <p14:sldId id="257"/>
            <p14:sldId id="264"/>
          </p14:sldIdLst>
        </p14:section>
        <p14:section name="Google Scholar" id="{2729ED0A-5FD7-4ECE-9076-90CD0C558A45}">
          <p14:sldIdLst>
            <p14:sldId id="267"/>
            <p14:sldId id="268"/>
          </p14:sldIdLst>
        </p14:section>
        <p14:section name="了解更多" id="{2CC34DB2-6590-42C0-AD4B-A04C6060184E}">
          <p14:sldIdLst>
            <p14:sldId id="263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 snapToGrid="0">
      <p:cViewPr varScale="1">
        <p:scale>
          <a:sx n="107" d="100"/>
          <a:sy n="107" d="100"/>
        </p:scale>
        <p:origin x="-102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EC13577B-6902-467D-A26C-08A0DD5E4E03}" type="datetimeFigureOut">
              <a:rPr/>
              <a:pPr/>
              <a:t>2015/10/15</a:t>
            </a:fld>
            <a:endParaRPr 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DF61EA0F-A667-4B49-8422-0062BC55E249}" type="slidenum">
              <a:rPr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xmlns="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zh-CN" smtClean="0"/>
              <a:pPr/>
              <a:t>1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xmlns="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dirty="0" smtClean="0"/>
              <a:t>在 </a:t>
            </a:r>
            <a:r>
              <a:rPr lang="zh-CN" baseline="0" dirty="0" smtClean="0"/>
              <a:t>“幻灯片放映”模式，单击箭头进入 PowerPoint 入门中心。</a:t>
            </a:r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altLang="zh-CN" smtClean="0"/>
              <a:pPr/>
              <a:t>9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xmlns="" val="1851196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 latinLnBrk="0">
              <a:defRPr lang="zh-CN" sz="54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 latinLnBrk="0">
              <a:lnSpc>
                <a:spcPct val="150000"/>
              </a:lnSpc>
              <a:spcBef>
                <a:spcPts val="600"/>
              </a:spcBef>
              <a:buNone/>
              <a:defRPr lang="zh-CN" sz="2800">
                <a:solidFill>
                  <a:srgbClr val="D24726"/>
                </a:solidFill>
                <a:latin typeface="+mj-lt"/>
              </a:defRPr>
            </a:lvl1pPr>
            <a:lvl2pPr marL="457200" indent="0" algn="ctr" latinLnBrk="0">
              <a:buNone/>
              <a:defRPr lang="zh-CN" sz="2000"/>
            </a:lvl2pPr>
            <a:lvl3pPr marL="914400" indent="0" algn="ctr" latinLnBrk="0">
              <a:buNone/>
              <a:defRPr lang="zh-CN" sz="1800"/>
            </a:lvl3pPr>
            <a:lvl4pPr marL="1371600" indent="0" algn="ctr" latinLnBrk="0">
              <a:buNone/>
              <a:defRPr lang="zh-CN" sz="1600"/>
            </a:lvl4pPr>
            <a:lvl5pPr marL="1828800" indent="0" algn="ctr" latinLnBrk="0">
              <a:buNone/>
              <a:defRPr lang="zh-CN" sz="1600"/>
            </a:lvl5pPr>
            <a:lvl6pPr marL="2286000" indent="0" algn="ctr" latinLnBrk="0">
              <a:buNone/>
              <a:defRPr lang="zh-CN" sz="1600"/>
            </a:lvl6pPr>
            <a:lvl7pPr marL="2743200" indent="0" algn="ctr" latinLnBrk="0">
              <a:buNone/>
              <a:defRPr lang="zh-CN" sz="1600"/>
            </a:lvl7pPr>
            <a:lvl8pPr marL="3200400" indent="0" algn="ctr" latinLnBrk="0">
              <a:buNone/>
              <a:defRPr lang="zh-CN" sz="1600"/>
            </a:lvl8pPr>
            <a:lvl9pPr marL="3657600" indent="0" algn="ctr" latinLnBrk="0">
              <a:buNone/>
              <a:defRPr lang="zh-CN"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/>
              <a:pPr/>
              <a:t>2015/10/15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xmlns="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/>
              <a:pPr/>
              <a:t>2015/10/15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xmlns="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/>
              <a:pPr/>
              <a:t>2015/10/15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8" name="矩形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xmlns="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 latinLnBrk="0">
              <a:lnSpc>
                <a:spcPct val="150000"/>
              </a:lnSpc>
              <a:spcAft>
                <a:spcPts val="1200"/>
              </a:spcAft>
              <a:buNone/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lnSpc>
                <a:spcPct val="150000"/>
              </a:lnSpc>
              <a:spcAft>
                <a:spcPts val="1200"/>
              </a:spcAft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lnSpc>
                <a:spcPct val="150000"/>
              </a:lnSpc>
              <a:spcAft>
                <a:spcPts val="1200"/>
              </a:spcAft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lnSpc>
                <a:spcPct val="150000"/>
              </a:lnSpc>
              <a:spcAft>
                <a:spcPts val="1200"/>
              </a:spcAft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lnSpc>
                <a:spcPct val="150000"/>
              </a:lnSpc>
              <a:spcAft>
                <a:spcPts val="1200"/>
              </a:spcAft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/>
              <a:pPr/>
              <a:t>2015/10/15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xmlns="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 latinLnBrk="0">
              <a:defRPr lang="zh-CN" sz="4800">
                <a:solidFill>
                  <a:srgbClr val="D24726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 latinLnBrk="0">
              <a:lnSpc>
                <a:spcPct val="150000"/>
              </a:lnSpc>
              <a:buNone/>
              <a:defRPr lang="zh-CN" sz="2800">
                <a:solidFill>
                  <a:schemeClr val="bg1"/>
                </a:solidFill>
                <a:latin typeface="+mj-lt"/>
              </a:defRPr>
            </a:lvl1pPr>
            <a:lvl2pPr marL="457200" indent="0" latinLnBrk="0">
              <a:buNone/>
              <a:defRPr lang="zh-CN" sz="2000"/>
            </a:lvl2pPr>
            <a:lvl3pPr marL="914400" indent="0" latinLnBrk="0">
              <a:buNone/>
              <a:defRPr lang="zh-CN" sz="1800"/>
            </a:lvl3pPr>
            <a:lvl4pPr marL="1371600" indent="0" latinLnBrk="0">
              <a:buNone/>
              <a:defRPr lang="zh-CN" sz="1600"/>
            </a:lvl4pPr>
            <a:lvl5pPr marL="1828800" indent="0" latinLnBrk="0">
              <a:buNone/>
              <a:defRPr lang="zh-CN" sz="1600"/>
            </a:lvl5pPr>
            <a:lvl6pPr marL="2286000" indent="0" latinLnBrk="0">
              <a:buNone/>
              <a:defRPr lang="zh-CN" sz="1600"/>
            </a:lvl6pPr>
            <a:lvl7pPr marL="2743200" indent="0" latinLnBrk="0">
              <a:buNone/>
              <a:defRPr lang="zh-CN" sz="1600"/>
            </a:lvl7pPr>
            <a:lvl8pPr marL="3200400" indent="0" latinLnBrk="0">
              <a:buNone/>
              <a:defRPr lang="zh-CN" sz="1600"/>
            </a:lvl8pPr>
            <a:lvl9pPr marL="3657600" indent="0" latinLnBrk="0">
              <a:buNone/>
              <a:defRPr lang="zh-CN"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/>
              <a:pPr/>
              <a:t>2015/10/15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8" name="矩形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xmlns="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/>
              <a:pPr/>
              <a:t>2015/10/15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9" name="矩形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xmlns="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 latinLnBrk="0">
              <a:buNone/>
              <a:defRPr lang="zh-CN" sz="2400" b="1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 latinLnBrk="0">
              <a:buNone/>
              <a:defRPr lang="zh-CN" sz="2400" b="1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/>
              <a:pPr/>
              <a:t>2015/10/15</a:t>
            </a:fld>
            <a:endParaRPr 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11" name="矩形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xmlns="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/>
              <a:pPr/>
              <a:t>2015/10/15</a:t>
            </a:fld>
            <a:endParaRPr 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xmlns="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/>
              <a:pPr/>
              <a:t>2015/10/15</a:t>
            </a:fld>
            <a:endParaRPr 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xmlns="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lang="zh-CN"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lang="zh-CN" sz="1600"/>
            </a:lvl1pPr>
            <a:lvl2pPr marL="457200" indent="0" latinLnBrk="0">
              <a:buNone/>
              <a:defRPr lang="zh-CN" sz="1400"/>
            </a:lvl2pPr>
            <a:lvl3pPr marL="914400" indent="0" latinLnBrk="0">
              <a:buNone/>
              <a:defRPr lang="zh-CN" sz="1200"/>
            </a:lvl3pPr>
            <a:lvl4pPr marL="1371600" indent="0" latinLnBrk="0">
              <a:buNone/>
              <a:defRPr lang="zh-CN" sz="1000"/>
            </a:lvl4pPr>
            <a:lvl5pPr marL="1828800" indent="0" latinLnBrk="0">
              <a:buNone/>
              <a:defRPr lang="zh-CN" sz="1000"/>
            </a:lvl5pPr>
            <a:lvl6pPr marL="2286000" indent="0" latinLnBrk="0">
              <a:buNone/>
              <a:defRPr lang="zh-CN" sz="1000"/>
            </a:lvl6pPr>
            <a:lvl7pPr marL="2743200" indent="0" latinLnBrk="0">
              <a:buNone/>
              <a:defRPr lang="zh-CN" sz="1000"/>
            </a:lvl7pPr>
            <a:lvl8pPr marL="3200400" indent="0" latinLnBrk="0">
              <a:buNone/>
              <a:defRPr lang="zh-CN" sz="1000"/>
            </a:lvl8pPr>
            <a:lvl9pPr marL="3657600" indent="0" latinLnBrk="0">
              <a:buNone/>
              <a:defRPr lang="zh-CN"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/>
              <a:pPr/>
              <a:t>2015/10/15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xmlns="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lang="zh-CN"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 latinLnBrk="0">
              <a:buNone/>
              <a:defRPr lang="zh-CN" sz="3200"/>
            </a:lvl1pPr>
            <a:lvl2pPr marL="457200" indent="0" latinLnBrk="0">
              <a:buNone/>
              <a:defRPr lang="zh-CN" sz="2800"/>
            </a:lvl2pPr>
            <a:lvl3pPr marL="914400" indent="0" latinLnBrk="0">
              <a:buNone/>
              <a:defRPr lang="zh-CN" sz="2400"/>
            </a:lvl3pPr>
            <a:lvl4pPr marL="1371600" indent="0" latinLnBrk="0">
              <a:buNone/>
              <a:defRPr lang="zh-CN" sz="2000"/>
            </a:lvl4pPr>
            <a:lvl5pPr marL="1828800" indent="0" latinLnBrk="0">
              <a:buNone/>
              <a:defRPr lang="zh-CN" sz="2000"/>
            </a:lvl5pPr>
            <a:lvl6pPr marL="2286000" indent="0" latinLnBrk="0">
              <a:buNone/>
              <a:defRPr lang="zh-CN" sz="2000"/>
            </a:lvl6pPr>
            <a:lvl7pPr marL="2743200" indent="0" latinLnBrk="0">
              <a:buNone/>
              <a:defRPr lang="zh-CN" sz="2000"/>
            </a:lvl7pPr>
            <a:lvl8pPr marL="3200400" indent="0" latinLnBrk="0">
              <a:buNone/>
              <a:defRPr lang="zh-CN" sz="2000"/>
            </a:lvl8pPr>
            <a:lvl9pPr marL="3657600" indent="0" latinLnBrk="0">
              <a:buNone/>
              <a:defRPr lang="zh-CN" sz="2000"/>
            </a:lvl9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lang="zh-CN" sz="1600"/>
            </a:lvl1pPr>
            <a:lvl2pPr marL="457200" indent="0" latinLnBrk="0">
              <a:buNone/>
              <a:defRPr lang="zh-CN" sz="1400"/>
            </a:lvl2pPr>
            <a:lvl3pPr marL="914400" indent="0" latinLnBrk="0">
              <a:buNone/>
              <a:defRPr lang="zh-CN" sz="1200"/>
            </a:lvl3pPr>
            <a:lvl4pPr marL="1371600" indent="0" latinLnBrk="0">
              <a:buNone/>
              <a:defRPr lang="zh-CN" sz="1000"/>
            </a:lvl4pPr>
            <a:lvl5pPr marL="1828800" indent="0" latinLnBrk="0">
              <a:buNone/>
              <a:defRPr lang="zh-CN" sz="1000"/>
            </a:lvl5pPr>
            <a:lvl6pPr marL="2286000" indent="0" latinLnBrk="0">
              <a:buNone/>
              <a:defRPr lang="zh-CN" sz="1000"/>
            </a:lvl6pPr>
            <a:lvl7pPr marL="2743200" indent="0" latinLnBrk="0">
              <a:buNone/>
              <a:defRPr lang="zh-CN" sz="1000"/>
            </a:lvl7pPr>
            <a:lvl8pPr marL="3200400" indent="0" latinLnBrk="0">
              <a:buNone/>
              <a:defRPr lang="zh-CN" sz="1000"/>
            </a:lvl8pPr>
            <a:lvl9pPr marL="3657600" indent="0" latinLnBrk="0">
              <a:buNone/>
              <a:defRPr lang="zh-CN"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/>
              <a:pPr/>
              <a:t>2015/10/15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xmlns="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CN" sz="12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8BEEBAAA-29B5-4AF5-BC5F-7E580C29002D}" type="datetimeFigureOut">
              <a:rPr lang="en-US" altLang="zh-CN" smtClean="0"/>
              <a:pPr/>
              <a:t>1/7/2016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zh-CN" sz="12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CN" sz="12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9860EDB8-5305-433F-BE41-D7A86D811DB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lang="zh-CN" sz="4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2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2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20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?holding=icncamslib" TargetMode="Externa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hyperlink" Target="http://www.ncbi.nlm.nih.gov/pubmed?myncbishare=camslib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hyperlink" Target="http://www.ncbi.nlm.nih.gov/pubme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hyperlink" Target="http://scholar.google.com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icams.ac.cn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o15.officeredir.microsoft.com/r/rlid2013GettingStartedCntrPPT?clid=205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PubMed</a:t>
            </a:r>
            <a:r>
              <a:rPr lang="zh-CN" altLang="en-US" dirty="0" smtClean="0"/>
              <a:t>整合显示图书馆</a:t>
            </a:r>
            <a:r>
              <a:rPr lang="zh-CN" altLang="en-US" dirty="0"/>
              <a:t>电子</a:t>
            </a:r>
            <a:r>
              <a:rPr lang="zh-CN" altLang="en-US" dirty="0" smtClean="0"/>
              <a:t>资源</a:t>
            </a:r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Microsoft YaHei UI" panose="020B0503020204020204" pitchFamily="34" charset="-122"/>
              </a:rPr>
              <a:t>医科院</a:t>
            </a:r>
            <a:r>
              <a:rPr lang="zh-CN" altLang="en-US" dirty="0" smtClean="0">
                <a:latin typeface="Microsoft YaHei UI" panose="020B0503020204020204" pitchFamily="34" charset="-122"/>
              </a:rPr>
              <a:t>图书馆电子</a:t>
            </a:r>
            <a:r>
              <a:rPr lang="zh-CN" altLang="en-US" dirty="0">
                <a:latin typeface="Microsoft YaHei UI" panose="020B0503020204020204" pitchFamily="34" charset="-122"/>
              </a:rPr>
              <a:t>资源培训讲座</a:t>
            </a:r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PubMed </a:t>
            </a:r>
            <a:r>
              <a:rPr lang="en-US" altLang="zh-CN" dirty="0" err="1"/>
              <a:t>LinkOut</a:t>
            </a:r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Links </a:t>
            </a:r>
            <a:r>
              <a:rPr lang="en-US" altLang="zh-CN" dirty="0"/>
              <a:t>to full text resources from PubMed are available through a service called </a:t>
            </a:r>
            <a:r>
              <a:rPr lang="en-US" altLang="zh-CN" dirty="0" err="1"/>
              <a:t>LinkOut</a:t>
            </a:r>
            <a:r>
              <a:rPr lang="en-US" altLang="zh-CN" dirty="0" smtClean="0"/>
              <a:t>.</a:t>
            </a:r>
          </a:p>
          <a:p>
            <a:r>
              <a:rPr lang="en-US" altLang="zh-CN" dirty="0"/>
              <a:t>When you click on </a:t>
            </a:r>
            <a:r>
              <a:rPr lang="en-US" altLang="zh-CN" dirty="0" err="1"/>
              <a:t>LinkOut</a:t>
            </a:r>
            <a:r>
              <a:rPr lang="en-US" altLang="zh-CN" dirty="0"/>
              <a:t> icons or links in the </a:t>
            </a:r>
            <a:r>
              <a:rPr lang="en-US" altLang="zh-CN" dirty="0" err="1"/>
              <a:t>LinkOut</a:t>
            </a:r>
            <a:r>
              <a:rPr lang="en-US" altLang="zh-CN" dirty="0"/>
              <a:t> display in PubMed, you leave PubMed and are directed to the full text at an external site.</a:t>
            </a:r>
          </a:p>
          <a:p>
            <a:r>
              <a:rPr lang="en-US" altLang="zh-CN" dirty="0"/>
              <a:t>You can use </a:t>
            </a:r>
            <a:r>
              <a:rPr lang="en-US" altLang="zh-CN" dirty="0" err="1"/>
              <a:t>LinkOut</a:t>
            </a:r>
            <a:r>
              <a:rPr lang="en-US" altLang="zh-CN" dirty="0"/>
              <a:t> to determine whether </a:t>
            </a:r>
            <a:r>
              <a:rPr lang="en-US" altLang="zh-CN" dirty="0" smtClean="0"/>
              <a:t>our Medical </a:t>
            </a:r>
            <a:r>
              <a:rPr lang="en-US" altLang="zh-CN" dirty="0"/>
              <a:t>Library provides electronic full text for a journal </a:t>
            </a:r>
            <a:r>
              <a:rPr lang="en-US" altLang="zh-CN" dirty="0" smtClean="0"/>
              <a:t>article.</a:t>
            </a:r>
            <a:endParaRPr lang="en-US" altLang="zh-CN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3687" y="2026317"/>
            <a:ext cx="6347847" cy="394995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09131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Filters (My NCBI)</a:t>
            </a:r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4"/>
            <a:ext cx="4876800" cy="4447761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Filters </a:t>
            </a:r>
            <a:r>
              <a:rPr lang="en-US" altLang="zh-CN" dirty="0"/>
              <a:t>allow you to restrict your search by date, article type, and other characteristics.</a:t>
            </a:r>
            <a:endParaRPr lang="en-US" altLang="zh-CN" dirty="0" smtClean="0"/>
          </a:p>
          <a:p>
            <a:r>
              <a:rPr lang="en-US" altLang="zh-CN" dirty="0"/>
              <a:t>My NCBI allows you to set and retain filters between PubMed sessions using your My NCBI account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Click </a:t>
            </a:r>
            <a:r>
              <a:rPr lang="en-US" altLang="zh-CN" dirty="0"/>
              <a:t>this tab to view citations that are available through </a:t>
            </a:r>
            <a:r>
              <a:rPr lang="en-US" altLang="zh-CN" dirty="0" smtClean="0"/>
              <a:t>our Medical </a:t>
            </a:r>
            <a:r>
              <a:rPr lang="en-US" altLang="zh-CN" dirty="0"/>
              <a:t>Library. PubMed will filter your results and provide only the article citations for which </a:t>
            </a:r>
            <a:r>
              <a:rPr lang="en-US" altLang="zh-CN" dirty="0" smtClean="0"/>
              <a:t>our Medical </a:t>
            </a:r>
            <a:r>
              <a:rPr lang="en-US" altLang="zh-CN" dirty="0"/>
              <a:t>Library has access. </a:t>
            </a:r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4382" y="1825624"/>
            <a:ext cx="5971429" cy="41142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090733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竖排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轻松使用</a:t>
            </a:r>
            <a:endParaRPr lang="zh-CN" altLang="en-US" dirty="0"/>
          </a:p>
        </p:txBody>
      </p:sp>
      <p:sp>
        <p:nvSpPr>
          <p:cNvPr id="11" name="内容占位符 8"/>
          <p:cNvSpPr>
            <a:spLocks noGrp="1"/>
          </p:cNvSpPr>
          <p:nvPr>
            <p:ph sz="half" idx="1"/>
          </p:nvPr>
        </p:nvSpPr>
        <p:spPr>
          <a:xfrm>
            <a:off x="516919" y="2031688"/>
            <a:ext cx="10688392" cy="28236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altLang="zh-CN" sz="2800" dirty="0">
                <a:solidFill>
                  <a:schemeClr val="tx1"/>
                </a:solidFill>
              </a:rPr>
              <a:t>http://</a:t>
            </a:r>
            <a:r>
              <a:rPr lang="en-US" altLang="zh-CN" sz="2800" dirty="0" smtClean="0">
                <a:solidFill>
                  <a:schemeClr val="tx1"/>
                </a:solidFill>
              </a:rPr>
              <a:t>www.ncbi.nlm.nih.gov/pubmed?</a:t>
            </a:r>
            <a:r>
              <a:rPr lang="en-US" altLang="zh-CN" sz="2800" dirty="0" smtClean="0">
                <a:solidFill>
                  <a:srgbClr val="FF0000"/>
                </a:solidFill>
              </a:rPr>
              <a:t>holding=icncamslib</a:t>
            </a:r>
          </a:p>
          <a:p>
            <a:endParaRPr lang="en-US" altLang="zh-CN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chemeClr val="tx1"/>
                </a:solidFill>
              </a:rPr>
              <a:t>http://www.ncbi.nlm.nih.gov/pubmed?</a:t>
            </a:r>
            <a:r>
              <a:rPr lang="en-US" altLang="zh-CN" sz="2800" dirty="0" smtClean="0">
                <a:solidFill>
                  <a:srgbClr val="FF0000"/>
                </a:solidFill>
              </a:rPr>
              <a:t>myncbishare=camslib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任意多边形 5">
            <a:hlinkClick r:id="rId3" tooltip="了解详细信息"/>
          </p:cNvPr>
          <p:cNvSpPr/>
          <p:nvPr/>
        </p:nvSpPr>
        <p:spPr>
          <a:xfrm>
            <a:off x="11137918" y="2690737"/>
            <a:ext cx="431763" cy="431763"/>
          </a:xfrm>
          <a:custGeom>
            <a:avLst/>
            <a:gdLst>
              <a:gd name="connsiteX0" fmla="*/ 283692 w 643468"/>
              <a:gd name="connsiteY0" fmla="*/ 156886 h 643468"/>
              <a:gd name="connsiteX1" fmla="*/ 315574 w 643468"/>
              <a:gd name="connsiteY1" fmla="*/ 156886 h 643468"/>
              <a:gd name="connsiteX2" fmla="*/ 486582 w 643468"/>
              <a:gd name="connsiteY2" fmla="*/ 321734 h 643468"/>
              <a:gd name="connsiteX3" fmla="*/ 315574 w 643468"/>
              <a:gd name="connsiteY3" fmla="*/ 486582 h 643468"/>
              <a:gd name="connsiteX4" fmla="*/ 283692 w 643468"/>
              <a:gd name="connsiteY4" fmla="*/ 486582 h 643468"/>
              <a:gd name="connsiteX5" fmla="*/ 441545 w 643468"/>
              <a:gd name="connsiteY5" fmla="*/ 334415 h 643468"/>
              <a:gd name="connsiteX6" fmla="*/ 156887 w 643468"/>
              <a:gd name="connsiteY6" fmla="*/ 334415 h 643468"/>
              <a:gd name="connsiteX7" fmla="*/ 156887 w 643468"/>
              <a:gd name="connsiteY7" fmla="*/ 309054 h 643468"/>
              <a:gd name="connsiteX8" fmla="*/ 441545 w 643468"/>
              <a:gd name="connsiteY8" fmla="*/ 309054 h 643468"/>
              <a:gd name="connsiteX9" fmla="*/ 321733 w 643468"/>
              <a:gd name="connsiteY9" fmla="*/ 16937 h 643468"/>
              <a:gd name="connsiteX10" fmla="*/ 16936 w 643468"/>
              <a:gd name="connsiteY10" fmla="*/ 321734 h 643468"/>
              <a:gd name="connsiteX11" fmla="*/ 321733 w 643468"/>
              <a:gd name="connsiteY11" fmla="*/ 626531 h 643468"/>
              <a:gd name="connsiteX12" fmla="*/ 626530 w 643468"/>
              <a:gd name="connsiteY12" fmla="*/ 321734 h 643468"/>
              <a:gd name="connsiteX13" fmla="*/ 321733 w 643468"/>
              <a:gd name="connsiteY13" fmla="*/ 16937 h 643468"/>
              <a:gd name="connsiteX14" fmla="*/ 321734 w 643468"/>
              <a:gd name="connsiteY14" fmla="*/ 0 h 643468"/>
              <a:gd name="connsiteX15" fmla="*/ 643468 w 643468"/>
              <a:gd name="connsiteY15" fmla="*/ 321734 h 643468"/>
              <a:gd name="connsiteX16" fmla="*/ 321734 w 643468"/>
              <a:gd name="connsiteY16" fmla="*/ 643468 h 643468"/>
              <a:gd name="connsiteX17" fmla="*/ 0 w 643468"/>
              <a:gd name="connsiteY17" fmla="*/ 321734 h 643468"/>
              <a:gd name="connsiteX18" fmla="*/ 321734 w 643468"/>
              <a:gd name="connsiteY18" fmla="*/ 0 h 643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43468" h="643468">
                <a:moveTo>
                  <a:pt x="283692" y="156886"/>
                </a:moveTo>
                <a:lnTo>
                  <a:pt x="315574" y="156886"/>
                </a:lnTo>
                <a:lnTo>
                  <a:pt x="486582" y="321734"/>
                </a:lnTo>
                <a:lnTo>
                  <a:pt x="315574" y="486582"/>
                </a:lnTo>
                <a:lnTo>
                  <a:pt x="283692" y="486582"/>
                </a:lnTo>
                <a:lnTo>
                  <a:pt x="441545" y="334415"/>
                </a:lnTo>
                <a:lnTo>
                  <a:pt x="156887" y="334415"/>
                </a:lnTo>
                <a:lnTo>
                  <a:pt x="156887" y="309054"/>
                </a:lnTo>
                <a:lnTo>
                  <a:pt x="441545" y="309054"/>
                </a:lnTo>
                <a:close/>
                <a:moveTo>
                  <a:pt x="321733" y="16937"/>
                </a:moveTo>
                <a:cubicBezTo>
                  <a:pt x="153398" y="16937"/>
                  <a:pt x="16936" y="153399"/>
                  <a:pt x="16936" y="321734"/>
                </a:cubicBezTo>
                <a:cubicBezTo>
                  <a:pt x="16936" y="490069"/>
                  <a:pt x="153398" y="626531"/>
                  <a:pt x="321733" y="626531"/>
                </a:cubicBezTo>
                <a:cubicBezTo>
                  <a:pt x="490068" y="626531"/>
                  <a:pt x="626530" y="490069"/>
                  <a:pt x="626530" y="321734"/>
                </a:cubicBezTo>
                <a:cubicBezTo>
                  <a:pt x="626530" y="153399"/>
                  <a:pt x="490068" y="16937"/>
                  <a:pt x="321733" y="16937"/>
                </a:cubicBezTo>
                <a:close/>
                <a:moveTo>
                  <a:pt x="321734" y="0"/>
                </a:moveTo>
                <a:cubicBezTo>
                  <a:pt x="499423" y="0"/>
                  <a:pt x="643468" y="144045"/>
                  <a:pt x="643468" y="321734"/>
                </a:cubicBezTo>
                <a:cubicBezTo>
                  <a:pt x="643468" y="499423"/>
                  <a:pt x="499423" y="643468"/>
                  <a:pt x="321734" y="643468"/>
                </a:cubicBezTo>
                <a:cubicBezTo>
                  <a:pt x="144045" y="643468"/>
                  <a:pt x="0" y="499423"/>
                  <a:pt x="0" y="321734"/>
                </a:cubicBezTo>
                <a:cubicBezTo>
                  <a:pt x="0" y="144045"/>
                  <a:pt x="144045" y="0"/>
                  <a:pt x="321734" y="0"/>
                </a:cubicBezTo>
                <a:close/>
              </a:path>
            </a:pathLst>
          </a:custGeom>
          <a:solidFill>
            <a:srgbClr val="DD4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solidFill>
                <a:schemeClr val="tx1"/>
              </a:solidFill>
            </a:endParaRPr>
          </a:p>
        </p:txBody>
      </p:sp>
      <p:sp>
        <p:nvSpPr>
          <p:cNvPr id="7" name="任意多边形 6">
            <a:hlinkClick r:id="rId4" tooltip="了解详细信息"/>
          </p:cNvPr>
          <p:cNvSpPr/>
          <p:nvPr/>
        </p:nvSpPr>
        <p:spPr>
          <a:xfrm>
            <a:off x="11137918" y="3709869"/>
            <a:ext cx="431763" cy="431763"/>
          </a:xfrm>
          <a:custGeom>
            <a:avLst/>
            <a:gdLst>
              <a:gd name="connsiteX0" fmla="*/ 283692 w 643468"/>
              <a:gd name="connsiteY0" fmla="*/ 156886 h 643468"/>
              <a:gd name="connsiteX1" fmla="*/ 315574 w 643468"/>
              <a:gd name="connsiteY1" fmla="*/ 156886 h 643468"/>
              <a:gd name="connsiteX2" fmla="*/ 486582 w 643468"/>
              <a:gd name="connsiteY2" fmla="*/ 321734 h 643468"/>
              <a:gd name="connsiteX3" fmla="*/ 315574 w 643468"/>
              <a:gd name="connsiteY3" fmla="*/ 486582 h 643468"/>
              <a:gd name="connsiteX4" fmla="*/ 283692 w 643468"/>
              <a:gd name="connsiteY4" fmla="*/ 486582 h 643468"/>
              <a:gd name="connsiteX5" fmla="*/ 441545 w 643468"/>
              <a:gd name="connsiteY5" fmla="*/ 334415 h 643468"/>
              <a:gd name="connsiteX6" fmla="*/ 156887 w 643468"/>
              <a:gd name="connsiteY6" fmla="*/ 334415 h 643468"/>
              <a:gd name="connsiteX7" fmla="*/ 156887 w 643468"/>
              <a:gd name="connsiteY7" fmla="*/ 309054 h 643468"/>
              <a:gd name="connsiteX8" fmla="*/ 441545 w 643468"/>
              <a:gd name="connsiteY8" fmla="*/ 309054 h 643468"/>
              <a:gd name="connsiteX9" fmla="*/ 321733 w 643468"/>
              <a:gd name="connsiteY9" fmla="*/ 16937 h 643468"/>
              <a:gd name="connsiteX10" fmla="*/ 16936 w 643468"/>
              <a:gd name="connsiteY10" fmla="*/ 321734 h 643468"/>
              <a:gd name="connsiteX11" fmla="*/ 321733 w 643468"/>
              <a:gd name="connsiteY11" fmla="*/ 626531 h 643468"/>
              <a:gd name="connsiteX12" fmla="*/ 626530 w 643468"/>
              <a:gd name="connsiteY12" fmla="*/ 321734 h 643468"/>
              <a:gd name="connsiteX13" fmla="*/ 321733 w 643468"/>
              <a:gd name="connsiteY13" fmla="*/ 16937 h 643468"/>
              <a:gd name="connsiteX14" fmla="*/ 321734 w 643468"/>
              <a:gd name="connsiteY14" fmla="*/ 0 h 643468"/>
              <a:gd name="connsiteX15" fmla="*/ 643468 w 643468"/>
              <a:gd name="connsiteY15" fmla="*/ 321734 h 643468"/>
              <a:gd name="connsiteX16" fmla="*/ 321734 w 643468"/>
              <a:gd name="connsiteY16" fmla="*/ 643468 h 643468"/>
              <a:gd name="connsiteX17" fmla="*/ 0 w 643468"/>
              <a:gd name="connsiteY17" fmla="*/ 321734 h 643468"/>
              <a:gd name="connsiteX18" fmla="*/ 321734 w 643468"/>
              <a:gd name="connsiteY18" fmla="*/ 0 h 643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43468" h="643468">
                <a:moveTo>
                  <a:pt x="283692" y="156886"/>
                </a:moveTo>
                <a:lnTo>
                  <a:pt x="315574" y="156886"/>
                </a:lnTo>
                <a:lnTo>
                  <a:pt x="486582" y="321734"/>
                </a:lnTo>
                <a:lnTo>
                  <a:pt x="315574" y="486582"/>
                </a:lnTo>
                <a:lnTo>
                  <a:pt x="283692" y="486582"/>
                </a:lnTo>
                <a:lnTo>
                  <a:pt x="441545" y="334415"/>
                </a:lnTo>
                <a:lnTo>
                  <a:pt x="156887" y="334415"/>
                </a:lnTo>
                <a:lnTo>
                  <a:pt x="156887" y="309054"/>
                </a:lnTo>
                <a:lnTo>
                  <a:pt x="441545" y="309054"/>
                </a:lnTo>
                <a:close/>
                <a:moveTo>
                  <a:pt x="321733" y="16937"/>
                </a:moveTo>
                <a:cubicBezTo>
                  <a:pt x="153398" y="16937"/>
                  <a:pt x="16936" y="153399"/>
                  <a:pt x="16936" y="321734"/>
                </a:cubicBezTo>
                <a:cubicBezTo>
                  <a:pt x="16936" y="490069"/>
                  <a:pt x="153398" y="626531"/>
                  <a:pt x="321733" y="626531"/>
                </a:cubicBezTo>
                <a:cubicBezTo>
                  <a:pt x="490068" y="626531"/>
                  <a:pt x="626530" y="490069"/>
                  <a:pt x="626530" y="321734"/>
                </a:cubicBezTo>
                <a:cubicBezTo>
                  <a:pt x="626530" y="153399"/>
                  <a:pt x="490068" y="16937"/>
                  <a:pt x="321733" y="16937"/>
                </a:cubicBezTo>
                <a:close/>
                <a:moveTo>
                  <a:pt x="321734" y="0"/>
                </a:moveTo>
                <a:cubicBezTo>
                  <a:pt x="499423" y="0"/>
                  <a:pt x="643468" y="144045"/>
                  <a:pt x="643468" y="321734"/>
                </a:cubicBezTo>
                <a:cubicBezTo>
                  <a:pt x="643468" y="499423"/>
                  <a:pt x="499423" y="643468"/>
                  <a:pt x="321734" y="643468"/>
                </a:cubicBezTo>
                <a:cubicBezTo>
                  <a:pt x="144045" y="643468"/>
                  <a:pt x="0" y="499423"/>
                  <a:pt x="0" y="321734"/>
                </a:cubicBezTo>
                <a:cubicBezTo>
                  <a:pt x="0" y="144045"/>
                  <a:pt x="144045" y="0"/>
                  <a:pt x="321734" y="0"/>
                </a:cubicBezTo>
                <a:close/>
              </a:path>
            </a:pathLst>
          </a:custGeom>
          <a:solidFill>
            <a:srgbClr val="DD4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222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注册使用 </a:t>
            </a:r>
            <a:r>
              <a:rPr lang="en-US" altLang="zh-CN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PubMed</a:t>
            </a:r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64248" y="1543823"/>
            <a:ext cx="9434903" cy="5071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28676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添加 </a:t>
            </a:r>
            <a:r>
              <a:rPr lang="en-US" altLang="zh-CN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Filter</a:t>
            </a:r>
            <a:r>
              <a:rPr lang="zh-CN" altLang="en-US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lang="en-US" altLang="zh-CN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&amp; Link Icon</a:t>
            </a:r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12" y="1758523"/>
            <a:ext cx="11306175" cy="4362450"/>
          </a:xfrm>
          <a:prstGeom prst="rect">
            <a:avLst/>
          </a:prstGeom>
        </p:spPr>
      </p:pic>
      <p:sp>
        <p:nvSpPr>
          <p:cNvPr id="7" name="任意多边形 6">
            <a:hlinkClick r:id="rId4" tooltip="了解详细信息"/>
          </p:cNvPr>
          <p:cNvSpPr/>
          <p:nvPr/>
        </p:nvSpPr>
        <p:spPr>
          <a:xfrm>
            <a:off x="11557038" y="6134153"/>
            <a:ext cx="431763" cy="431763"/>
          </a:xfrm>
          <a:custGeom>
            <a:avLst/>
            <a:gdLst>
              <a:gd name="connsiteX0" fmla="*/ 283692 w 643468"/>
              <a:gd name="connsiteY0" fmla="*/ 156886 h 643468"/>
              <a:gd name="connsiteX1" fmla="*/ 315574 w 643468"/>
              <a:gd name="connsiteY1" fmla="*/ 156886 h 643468"/>
              <a:gd name="connsiteX2" fmla="*/ 486582 w 643468"/>
              <a:gd name="connsiteY2" fmla="*/ 321734 h 643468"/>
              <a:gd name="connsiteX3" fmla="*/ 315574 w 643468"/>
              <a:gd name="connsiteY3" fmla="*/ 486582 h 643468"/>
              <a:gd name="connsiteX4" fmla="*/ 283692 w 643468"/>
              <a:gd name="connsiteY4" fmla="*/ 486582 h 643468"/>
              <a:gd name="connsiteX5" fmla="*/ 441545 w 643468"/>
              <a:gd name="connsiteY5" fmla="*/ 334415 h 643468"/>
              <a:gd name="connsiteX6" fmla="*/ 156887 w 643468"/>
              <a:gd name="connsiteY6" fmla="*/ 334415 h 643468"/>
              <a:gd name="connsiteX7" fmla="*/ 156887 w 643468"/>
              <a:gd name="connsiteY7" fmla="*/ 309054 h 643468"/>
              <a:gd name="connsiteX8" fmla="*/ 441545 w 643468"/>
              <a:gd name="connsiteY8" fmla="*/ 309054 h 643468"/>
              <a:gd name="connsiteX9" fmla="*/ 321733 w 643468"/>
              <a:gd name="connsiteY9" fmla="*/ 16937 h 643468"/>
              <a:gd name="connsiteX10" fmla="*/ 16936 w 643468"/>
              <a:gd name="connsiteY10" fmla="*/ 321734 h 643468"/>
              <a:gd name="connsiteX11" fmla="*/ 321733 w 643468"/>
              <a:gd name="connsiteY11" fmla="*/ 626531 h 643468"/>
              <a:gd name="connsiteX12" fmla="*/ 626530 w 643468"/>
              <a:gd name="connsiteY12" fmla="*/ 321734 h 643468"/>
              <a:gd name="connsiteX13" fmla="*/ 321733 w 643468"/>
              <a:gd name="connsiteY13" fmla="*/ 16937 h 643468"/>
              <a:gd name="connsiteX14" fmla="*/ 321734 w 643468"/>
              <a:gd name="connsiteY14" fmla="*/ 0 h 643468"/>
              <a:gd name="connsiteX15" fmla="*/ 643468 w 643468"/>
              <a:gd name="connsiteY15" fmla="*/ 321734 h 643468"/>
              <a:gd name="connsiteX16" fmla="*/ 321734 w 643468"/>
              <a:gd name="connsiteY16" fmla="*/ 643468 h 643468"/>
              <a:gd name="connsiteX17" fmla="*/ 0 w 643468"/>
              <a:gd name="connsiteY17" fmla="*/ 321734 h 643468"/>
              <a:gd name="connsiteX18" fmla="*/ 321734 w 643468"/>
              <a:gd name="connsiteY18" fmla="*/ 0 h 643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43468" h="643468">
                <a:moveTo>
                  <a:pt x="283692" y="156886"/>
                </a:moveTo>
                <a:lnTo>
                  <a:pt x="315574" y="156886"/>
                </a:lnTo>
                <a:lnTo>
                  <a:pt x="486582" y="321734"/>
                </a:lnTo>
                <a:lnTo>
                  <a:pt x="315574" y="486582"/>
                </a:lnTo>
                <a:lnTo>
                  <a:pt x="283692" y="486582"/>
                </a:lnTo>
                <a:lnTo>
                  <a:pt x="441545" y="334415"/>
                </a:lnTo>
                <a:lnTo>
                  <a:pt x="156887" y="334415"/>
                </a:lnTo>
                <a:lnTo>
                  <a:pt x="156887" y="309054"/>
                </a:lnTo>
                <a:lnTo>
                  <a:pt x="441545" y="309054"/>
                </a:lnTo>
                <a:close/>
                <a:moveTo>
                  <a:pt x="321733" y="16937"/>
                </a:moveTo>
                <a:cubicBezTo>
                  <a:pt x="153398" y="16937"/>
                  <a:pt x="16936" y="153399"/>
                  <a:pt x="16936" y="321734"/>
                </a:cubicBezTo>
                <a:cubicBezTo>
                  <a:pt x="16936" y="490069"/>
                  <a:pt x="153398" y="626531"/>
                  <a:pt x="321733" y="626531"/>
                </a:cubicBezTo>
                <a:cubicBezTo>
                  <a:pt x="490068" y="626531"/>
                  <a:pt x="626530" y="490069"/>
                  <a:pt x="626530" y="321734"/>
                </a:cubicBezTo>
                <a:cubicBezTo>
                  <a:pt x="626530" y="153399"/>
                  <a:pt x="490068" y="16937"/>
                  <a:pt x="321733" y="16937"/>
                </a:cubicBezTo>
                <a:close/>
                <a:moveTo>
                  <a:pt x="321734" y="0"/>
                </a:moveTo>
                <a:cubicBezTo>
                  <a:pt x="499423" y="0"/>
                  <a:pt x="643468" y="144045"/>
                  <a:pt x="643468" y="321734"/>
                </a:cubicBezTo>
                <a:cubicBezTo>
                  <a:pt x="643468" y="499423"/>
                  <a:pt x="499423" y="643468"/>
                  <a:pt x="321734" y="643468"/>
                </a:cubicBezTo>
                <a:cubicBezTo>
                  <a:pt x="144045" y="643468"/>
                  <a:pt x="0" y="499423"/>
                  <a:pt x="0" y="321734"/>
                </a:cubicBezTo>
                <a:cubicBezTo>
                  <a:pt x="0" y="144045"/>
                  <a:pt x="144045" y="0"/>
                  <a:pt x="321734" y="0"/>
                </a:cubicBezTo>
                <a:close/>
              </a:path>
            </a:pathLst>
          </a:custGeom>
          <a:solidFill>
            <a:srgbClr val="DD4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1532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Google Scholar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1362" y="1860079"/>
            <a:ext cx="5629275" cy="450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0592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Google Scholar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7687" y="1602386"/>
            <a:ext cx="11096625" cy="4905375"/>
          </a:xfrm>
          <a:prstGeom prst="rect">
            <a:avLst/>
          </a:prstGeom>
        </p:spPr>
      </p:pic>
      <p:sp>
        <p:nvSpPr>
          <p:cNvPr id="6" name="任意多边形 5">
            <a:hlinkClick r:id="rId4" tooltip="了解详细信息"/>
          </p:cNvPr>
          <p:cNvSpPr/>
          <p:nvPr/>
        </p:nvSpPr>
        <p:spPr>
          <a:xfrm>
            <a:off x="11557038" y="6134153"/>
            <a:ext cx="431763" cy="431763"/>
          </a:xfrm>
          <a:custGeom>
            <a:avLst/>
            <a:gdLst>
              <a:gd name="connsiteX0" fmla="*/ 283692 w 643468"/>
              <a:gd name="connsiteY0" fmla="*/ 156886 h 643468"/>
              <a:gd name="connsiteX1" fmla="*/ 315574 w 643468"/>
              <a:gd name="connsiteY1" fmla="*/ 156886 h 643468"/>
              <a:gd name="connsiteX2" fmla="*/ 486582 w 643468"/>
              <a:gd name="connsiteY2" fmla="*/ 321734 h 643468"/>
              <a:gd name="connsiteX3" fmla="*/ 315574 w 643468"/>
              <a:gd name="connsiteY3" fmla="*/ 486582 h 643468"/>
              <a:gd name="connsiteX4" fmla="*/ 283692 w 643468"/>
              <a:gd name="connsiteY4" fmla="*/ 486582 h 643468"/>
              <a:gd name="connsiteX5" fmla="*/ 441545 w 643468"/>
              <a:gd name="connsiteY5" fmla="*/ 334415 h 643468"/>
              <a:gd name="connsiteX6" fmla="*/ 156887 w 643468"/>
              <a:gd name="connsiteY6" fmla="*/ 334415 h 643468"/>
              <a:gd name="connsiteX7" fmla="*/ 156887 w 643468"/>
              <a:gd name="connsiteY7" fmla="*/ 309054 h 643468"/>
              <a:gd name="connsiteX8" fmla="*/ 441545 w 643468"/>
              <a:gd name="connsiteY8" fmla="*/ 309054 h 643468"/>
              <a:gd name="connsiteX9" fmla="*/ 321733 w 643468"/>
              <a:gd name="connsiteY9" fmla="*/ 16937 h 643468"/>
              <a:gd name="connsiteX10" fmla="*/ 16936 w 643468"/>
              <a:gd name="connsiteY10" fmla="*/ 321734 h 643468"/>
              <a:gd name="connsiteX11" fmla="*/ 321733 w 643468"/>
              <a:gd name="connsiteY11" fmla="*/ 626531 h 643468"/>
              <a:gd name="connsiteX12" fmla="*/ 626530 w 643468"/>
              <a:gd name="connsiteY12" fmla="*/ 321734 h 643468"/>
              <a:gd name="connsiteX13" fmla="*/ 321733 w 643468"/>
              <a:gd name="connsiteY13" fmla="*/ 16937 h 643468"/>
              <a:gd name="connsiteX14" fmla="*/ 321734 w 643468"/>
              <a:gd name="connsiteY14" fmla="*/ 0 h 643468"/>
              <a:gd name="connsiteX15" fmla="*/ 643468 w 643468"/>
              <a:gd name="connsiteY15" fmla="*/ 321734 h 643468"/>
              <a:gd name="connsiteX16" fmla="*/ 321734 w 643468"/>
              <a:gd name="connsiteY16" fmla="*/ 643468 h 643468"/>
              <a:gd name="connsiteX17" fmla="*/ 0 w 643468"/>
              <a:gd name="connsiteY17" fmla="*/ 321734 h 643468"/>
              <a:gd name="connsiteX18" fmla="*/ 321734 w 643468"/>
              <a:gd name="connsiteY18" fmla="*/ 0 h 643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43468" h="643468">
                <a:moveTo>
                  <a:pt x="283692" y="156886"/>
                </a:moveTo>
                <a:lnTo>
                  <a:pt x="315574" y="156886"/>
                </a:lnTo>
                <a:lnTo>
                  <a:pt x="486582" y="321734"/>
                </a:lnTo>
                <a:lnTo>
                  <a:pt x="315574" y="486582"/>
                </a:lnTo>
                <a:lnTo>
                  <a:pt x="283692" y="486582"/>
                </a:lnTo>
                <a:lnTo>
                  <a:pt x="441545" y="334415"/>
                </a:lnTo>
                <a:lnTo>
                  <a:pt x="156887" y="334415"/>
                </a:lnTo>
                <a:lnTo>
                  <a:pt x="156887" y="309054"/>
                </a:lnTo>
                <a:lnTo>
                  <a:pt x="441545" y="309054"/>
                </a:lnTo>
                <a:close/>
                <a:moveTo>
                  <a:pt x="321733" y="16937"/>
                </a:moveTo>
                <a:cubicBezTo>
                  <a:pt x="153398" y="16937"/>
                  <a:pt x="16936" y="153399"/>
                  <a:pt x="16936" y="321734"/>
                </a:cubicBezTo>
                <a:cubicBezTo>
                  <a:pt x="16936" y="490069"/>
                  <a:pt x="153398" y="626531"/>
                  <a:pt x="321733" y="626531"/>
                </a:cubicBezTo>
                <a:cubicBezTo>
                  <a:pt x="490068" y="626531"/>
                  <a:pt x="626530" y="490069"/>
                  <a:pt x="626530" y="321734"/>
                </a:cubicBezTo>
                <a:cubicBezTo>
                  <a:pt x="626530" y="153399"/>
                  <a:pt x="490068" y="16937"/>
                  <a:pt x="321733" y="16937"/>
                </a:cubicBezTo>
                <a:close/>
                <a:moveTo>
                  <a:pt x="321734" y="0"/>
                </a:moveTo>
                <a:cubicBezTo>
                  <a:pt x="499423" y="0"/>
                  <a:pt x="643468" y="144045"/>
                  <a:pt x="643468" y="321734"/>
                </a:cubicBezTo>
                <a:cubicBezTo>
                  <a:pt x="643468" y="499423"/>
                  <a:pt x="499423" y="643468"/>
                  <a:pt x="321734" y="643468"/>
                </a:cubicBezTo>
                <a:cubicBezTo>
                  <a:pt x="144045" y="643468"/>
                  <a:pt x="0" y="499423"/>
                  <a:pt x="0" y="321734"/>
                </a:cubicBezTo>
                <a:cubicBezTo>
                  <a:pt x="0" y="144045"/>
                  <a:pt x="144045" y="0"/>
                  <a:pt x="321734" y="0"/>
                </a:cubicBezTo>
                <a:close/>
              </a:path>
            </a:pathLst>
          </a:custGeom>
          <a:solidFill>
            <a:srgbClr val="DD4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726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感谢您的参与</a:t>
            </a:r>
            <a:endParaRPr lang="zh-CN" sz="4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28267" y="2402237"/>
            <a:ext cx="5859506" cy="2187226"/>
          </a:xfrm>
        </p:spPr>
        <p:txBody>
          <a:bodyPr>
            <a:noAutofit/>
          </a:bodyPr>
          <a:lstStyle/>
          <a:p>
            <a:r>
              <a:rPr lang="zh-CN" altLang="en-US" sz="2400" dirty="0">
                <a:latin typeface="Microsoft YaHei UI" panose="020B0503020204020204" pitchFamily="34" charset="-122"/>
              </a:rPr>
              <a:t>了解更多关于图书馆电子资源使用的</a:t>
            </a:r>
            <a:r>
              <a:rPr lang="zh-CN" altLang="en-US" sz="2400" dirty="0" smtClean="0">
                <a:latin typeface="Microsoft YaHei UI" panose="020B0503020204020204" pitchFamily="34" charset="-122"/>
              </a:rPr>
              <a:t>内容欢迎继续参加我们的系列培训讲座</a:t>
            </a:r>
            <a:endParaRPr lang="zh-CN" sz="24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" name="任意多边形 7">
            <a:hlinkClick r:id="rId3" tooltip="了解详细信息"/>
          </p:cNvPr>
          <p:cNvSpPr/>
          <p:nvPr/>
        </p:nvSpPr>
        <p:spPr>
          <a:xfrm>
            <a:off x="11557038" y="6134153"/>
            <a:ext cx="431763" cy="431763"/>
          </a:xfrm>
          <a:custGeom>
            <a:avLst/>
            <a:gdLst>
              <a:gd name="connsiteX0" fmla="*/ 283692 w 643468"/>
              <a:gd name="connsiteY0" fmla="*/ 156886 h 643468"/>
              <a:gd name="connsiteX1" fmla="*/ 315574 w 643468"/>
              <a:gd name="connsiteY1" fmla="*/ 156886 h 643468"/>
              <a:gd name="connsiteX2" fmla="*/ 486582 w 643468"/>
              <a:gd name="connsiteY2" fmla="*/ 321734 h 643468"/>
              <a:gd name="connsiteX3" fmla="*/ 315574 w 643468"/>
              <a:gd name="connsiteY3" fmla="*/ 486582 h 643468"/>
              <a:gd name="connsiteX4" fmla="*/ 283692 w 643468"/>
              <a:gd name="connsiteY4" fmla="*/ 486582 h 643468"/>
              <a:gd name="connsiteX5" fmla="*/ 441545 w 643468"/>
              <a:gd name="connsiteY5" fmla="*/ 334415 h 643468"/>
              <a:gd name="connsiteX6" fmla="*/ 156887 w 643468"/>
              <a:gd name="connsiteY6" fmla="*/ 334415 h 643468"/>
              <a:gd name="connsiteX7" fmla="*/ 156887 w 643468"/>
              <a:gd name="connsiteY7" fmla="*/ 309054 h 643468"/>
              <a:gd name="connsiteX8" fmla="*/ 441545 w 643468"/>
              <a:gd name="connsiteY8" fmla="*/ 309054 h 643468"/>
              <a:gd name="connsiteX9" fmla="*/ 321733 w 643468"/>
              <a:gd name="connsiteY9" fmla="*/ 16937 h 643468"/>
              <a:gd name="connsiteX10" fmla="*/ 16936 w 643468"/>
              <a:gd name="connsiteY10" fmla="*/ 321734 h 643468"/>
              <a:gd name="connsiteX11" fmla="*/ 321733 w 643468"/>
              <a:gd name="connsiteY11" fmla="*/ 626531 h 643468"/>
              <a:gd name="connsiteX12" fmla="*/ 626530 w 643468"/>
              <a:gd name="connsiteY12" fmla="*/ 321734 h 643468"/>
              <a:gd name="connsiteX13" fmla="*/ 321733 w 643468"/>
              <a:gd name="connsiteY13" fmla="*/ 16937 h 643468"/>
              <a:gd name="connsiteX14" fmla="*/ 321734 w 643468"/>
              <a:gd name="connsiteY14" fmla="*/ 0 h 643468"/>
              <a:gd name="connsiteX15" fmla="*/ 643468 w 643468"/>
              <a:gd name="connsiteY15" fmla="*/ 321734 h 643468"/>
              <a:gd name="connsiteX16" fmla="*/ 321734 w 643468"/>
              <a:gd name="connsiteY16" fmla="*/ 643468 h 643468"/>
              <a:gd name="connsiteX17" fmla="*/ 0 w 643468"/>
              <a:gd name="connsiteY17" fmla="*/ 321734 h 643468"/>
              <a:gd name="connsiteX18" fmla="*/ 321734 w 643468"/>
              <a:gd name="connsiteY18" fmla="*/ 0 h 643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43468" h="643468">
                <a:moveTo>
                  <a:pt x="283692" y="156886"/>
                </a:moveTo>
                <a:lnTo>
                  <a:pt x="315574" y="156886"/>
                </a:lnTo>
                <a:lnTo>
                  <a:pt x="486582" y="321734"/>
                </a:lnTo>
                <a:lnTo>
                  <a:pt x="315574" y="486582"/>
                </a:lnTo>
                <a:lnTo>
                  <a:pt x="283692" y="486582"/>
                </a:lnTo>
                <a:lnTo>
                  <a:pt x="441545" y="334415"/>
                </a:lnTo>
                <a:lnTo>
                  <a:pt x="156887" y="334415"/>
                </a:lnTo>
                <a:lnTo>
                  <a:pt x="156887" y="309054"/>
                </a:lnTo>
                <a:lnTo>
                  <a:pt x="441545" y="309054"/>
                </a:lnTo>
                <a:close/>
                <a:moveTo>
                  <a:pt x="321733" y="16937"/>
                </a:moveTo>
                <a:cubicBezTo>
                  <a:pt x="153398" y="16937"/>
                  <a:pt x="16936" y="153399"/>
                  <a:pt x="16936" y="321734"/>
                </a:cubicBezTo>
                <a:cubicBezTo>
                  <a:pt x="16936" y="490069"/>
                  <a:pt x="153398" y="626531"/>
                  <a:pt x="321733" y="626531"/>
                </a:cubicBezTo>
                <a:cubicBezTo>
                  <a:pt x="490068" y="626531"/>
                  <a:pt x="626530" y="490069"/>
                  <a:pt x="626530" y="321734"/>
                </a:cubicBezTo>
                <a:cubicBezTo>
                  <a:pt x="626530" y="153399"/>
                  <a:pt x="490068" y="16937"/>
                  <a:pt x="321733" y="16937"/>
                </a:cubicBezTo>
                <a:close/>
                <a:moveTo>
                  <a:pt x="321734" y="0"/>
                </a:moveTo>
                <a:cubicBezTo>
                  <a:pt x="499423" y="0"/>
                  <a:pt x="643468" y="144045"/>
                  <a:pt x="643468" y="321734"/>
                </a:cubicBezTo>
                <a:cubicBezTo>
                  <a:pt x="643468" y="499423"/>
                  <a:pt x="499423" y="643468"/>
                  <a:pt x="321734" y="643468"/>
                </a:cubicBezTo>
                <a:cubicBezTo>
                  <a:pt x="144045" y="643468"/>
                  <a:pt x="0" y="499423"/>
                  <a:pt x="0" y="321734"/>
                </a:cubicBezTo>
                <a:cubicBezTo>
                  <a:pt x="0" y="144045"/>
                  <a:pt x="144045" y="0"/>
                  <a:pt x="321734" y="0"/>
                </a:cubicBezTo>
                <a:close/>
              </a:path>
            </a:pathLst>
          </a:custGeom>
          <a:solidFill>
            <a:srgbClr val="DD4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solidFill>
                <a:schemeClr val="tx1"/>
              </a:solidFill>
            </a:endParaRPr>
          </a:p>
        </p:txBody>
      </p:sp>
      <p:sp>
        <p:nvSpPr>
          <p:cNvPr id="9" name="文本占位符 2">
            <a:hlinkClick r:id="rId4" tooltip="了解详细信息"/>
          </p:cNvPr>
          <p:cNvSpPr txBox="1">
            <a:spLocks/>
          </p:cNvSpPr>
          <p:nvPr/>
        </p:nvSpPr>
        <p:spPr>
          <a:xfrm>
            <a:off x="2897188" y="5844663"/>
            <a:ext cx="8659850" cy="9313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zh-CN"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zh-CN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zh-CN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zh-CN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zh-CN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zh-CN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zh-CN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zh-CN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800" dirty="0" smtClean="0">
                <a:solidFill>
                  <a:srgbClr val="DD462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中国医学科学院</a:t>
            </a:r>
            <a:r>
              <a:rPr lang="en-US" altLang="zh-CN" sz="1800" dirty="0" smtClean="0">
                <a:solidFill>
                  <a:srgbClr val="DD462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/</a:t>
            </a:r>
            <a:r>
              <a:rPr lang="zh-CN" altLang="en-US" sz="1800" dirty="0" smtClean="0">
                <a:solidFill>
                  <a:srgbClr val="DD462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北京协和医学院 图书馆</a:t>
            </a:r>
            <a:endParaRPr lang="zh-CN" sz="1800" dirty="0">
              <a:solidFill>
                <a:srgbClr val="DD462F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375869" y="6477369"/>
            <a:ext cx="2963979" cy="298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zh-CN" sz="1200" dirty="0">
                <a:solidFill>
                  <a:srgbClr val="D24726">
                    <a:alpha val="37000"/>
                  </a:srgb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2015—2016</a:t>
            </a:r>
            <a:r>
              <a:rPr lang="zh-CN" altLang="en-US" sz="1200" dirty="0">
                <a:solidFill>
                  <a:srgbClr val="D24726">
                    <a:alpha val="37000"/>
                  </a:srgb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学年第一</a:t>
            </a:r>
            <a:r>
              <a:rPr lang="zh-CN" altLang="en-US" sz="1200" dirty="0" smtClean="0">
                <a:solidFill>
                  <a:srgbClr val="D24726">
                    <a:alpha val="37000"/>
                  </a:srgb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学期电子</a:t>
            </a:r>
            <a:r>
              <a:rPr lang="zh-CN" altLang="en-US" sz="1200" dirty="0">
                <a:solidFill>
                  <a:srgbClr val="D24726">
                    <a:alpha val="37000"/>
                  </a:srgb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资源培训讲座</a:t>
            </a:r>
            <a:endParaRPr lang="zh-CN" sz="1200" dirty="0">
              <a:solidFill>
                <a:srgbClr val="D24726">
                  <a:alpha val="37000"/>
                </a:srgb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75021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欢迎使用 PowerPoint</Template>
  <TotalTime>0</TotalTime>
  <Words>219</Words>
  <Application>Microsoft Office PowerPoint</Application>
  <PresentationFormat>自定义</PresentationFormat>
  <Paragraphs>25</Paragraphs>
  <Slides>9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WelcomeDoc</vt:lpstr>
      <vt:lpstr>PubMed整合显示图书馆电子资源</vt:lpstr>
      <vt:lpstr>PubMed LinkOut</vt:lpstr>
      <vt:lpstr>Filters (My NCBI)</vt:lpstr>
      <vt:lpstr>轻松使用</vt:lpstr>
      <vt:lpstr>注册使用 PubMed</vt:lpstr>
      <vt:lpstr>添加 Filter &amp; Link Icon</vt:lpstr>
      <vt:lpstr>Google Scholar</vt:lpstr>
      <vt:lpstr>Google Scholar</vt:lpstr>
      <vt:lpstr>感谢您的参与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2015-10-14T15:46:22Z</dcterms:created>
  <dcterms:modified xsi:type="dcterms:W3CDTF">2016-01-07T04:58:05Z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