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1" r:id="rId2"/>
    <p:sldId id="352" r:id="rId3"/>
    <p:sldId id="354" r:id="rId4"/>
    <p:sldId id="353" r:id="rId5"/>
    <p:sldId id="355" r:id="rId6"/>
    <p:sldId id="356" r:id="rId7"/>
    <p:sldId id="358" r:id="rId8"/>
    <p:sldId id="361" r:id="rId9"/>
    <p:sldId id="360" r:id="rId10"/>
    <p:sldId id="357" r:id="rId11"/>
    <p:sldId id="359" r:id="rId12"/>
    <p:sldId id="350"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38" autoAdjust="0"/>
  </p:normalViewPr>
  <p:slideViewPr>
    <p:cSldViewPr showGuides="1">
      <p:cViewPr varScale="1">
        <p:scale>
          <a:sx n="55" d="100"/>
          <a:sy n="55" d="100"/>
        </p:scale>
        <p:origin x="-1026" y="-96"/>
      </p:cViewPr>
      <p:guideLst>
        <p:guide orient="horz" pos="4176"/>
        <p:guide orient="horz" pos="768"/>
        <p:guide pos="720"/>
      </p:guideLst>
    </p:cSldViewPr>
  </p:slideViewPr>
  <p:notesTextViewPr>
    <p:cViewPr>
      <p:scale>
        <a:sx n="100" d="100"/>
        <a:sy n="100" d="100"/>
      </p:scale>
      <p:origin x="0" y="0"/>
    </p:cViewPr>
  </p:notesTextViewPr>
  <p:sorterViewPr>
    <p:cViewPr varScale="1">
      <p:scale>
        <a:sx n="1" d="1"/>
        <a:sy n="1" d="1"/>
      </p:scale>
      <p:origin x="0" y="126"/>
    </p:cViewPr>
  </p:sorterViewPr>
  <p:notesViewPr>
    <p:cSldViewPr showGuides="1">
      <p:cViewPr varScale="1">
        <p:scale>
          <a:sx n="53" d="100"/>
          <a:sy n="53" d="100"/>
        </p:scale>
        <p:origin x="-284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437DD7E-4B32-4B64-A430-95BAE4F83788}" type="datetimeFigureOut">
              <a:rPr lang="en-US" smtClean="0"/>
              <a:pPr/>
              <a:t>11/8/2013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585CD83-02ED-4284-95B5-B567FEB722E2}" type="slidenum">
              <a:rPr lang="en-US" smtClean="0"/>
              <a:pPr/>
              <a:t>‹#›</a:t>
            </a:fld>
            <a:endParaRPr lang="en-US"/>
          </a:p>
        </p:txBody>
      </p:sp>
    </p:spTree>
    <p:extLst>
      <p:ext uri="{BB962C8B-B14F-4D97-AF65-F5344CB8AC3E}">
        <p14:creationId xmlns:p14="http://schemas.microsoft.com/office/powerpoint/2010/main" xmlns="" val="2163875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7DBB3E6-5265-4A6B-93B6-06A7BBCCCBF5}" type="datetimeFigureOut">
              <a:rPr lang="en-US" smtClean="0"/>
              <a:pPr/>
              <a:t>11/8/2013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CA8A641-F60A-455A-B385-F9A2212175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zh-CN" altLang="en-US" dirty="0" smtClean="0"/>
              <a:t>在座的各位应该都熟悉在此展示的</a:t>
            </a:r>
            <a:r>
              <a:rPr lang="en-US" altLang="zh-TW" dirty="0" err="1" smtClean="0"/>
              <a:t>Micromedex</a:t>
            </a:r>
            <a:r>
              <a:rPr lang="en-US" altLang="zh-TW" dirty="0" smtClean="0"/>
              <a:t> 2.0</a:t>
            </a:r>
            <a:r>
              <a:rPr lang="zh-CN" altLang="en-US" dirty="0" smtClean="0"/>
              <a:t>数据库门户屏幕。我们经由</a:t>
            </a:r>
            <a:r>
              <a:rPr lang="en-US" altLang="zh-TW" dirty="0" smtClean="0"/>
              <a:t>Micromedex2.0</a:t>
            </a:r>
            <a:r>
              <a:rPr lang="zh-CN" altLang="en-US" dirty="0" smtClean="0"/>
              <a:t>数据库网站提供药物治疗管理的产品，像是</a:t>
            </a:r>
            <a:r>
              <a:rPr lang="en-US" altLang="zh-TW" dirty="0" err="1" smtClean="0"/>
              <a:t>Drugdex</a:t>
            </a:r>
            <a:r>
              <a:rPr lang="zh-CN" altLang="en-US" dirty="0" smtClean="0"/>
              <a:t>数据库。我们定期会给我们的产品新增特色功能以提高整体的客户体验与一致的服务价值，以符合您对像是</a:t>
            </a:r>
            <a:r>
              <a:rPr lang="en-US" altLang="zh-TW" dirty="0" err="1" smtClean="0"/>
              <a:t>Micromedex</a:t>
            </a:r>
            <a:r>
              <a:rPr lang="zh-CN" altLang="en-US" dirty="0" smtClean="0"/>
              <a:t>这样一个优质产品的期待。</a:t>
            </a:r>
            <a:endParaRPr lang="en-US" dirty="0" smtClean="0"/>
          </a:p>
          <a:p>
            <a:pPr>
              <a:buFontTx/>
              <a:buChar char="•"/>
            </a:pPr>
            <a:endParaRPr lang="en-US" dirty="0" smtClean="0"/>
          </a:p>
          <a:p>
            <a:pPr>
              <a:buFontTx/>
              <a:buChar char="•"/>
            </a:pPr>
            <a:r>
              <a:rPr lang="en-US" dirty="0" smtClean="0"/>
              <a:t>  </a:t>
            </a:r>
            <a:r>
              <a:rPr lang="en-US" baseline="0" dirty="0" err="1" smtClean="0"/>
              <a:t>Truven</a:t>
            </a:r>
            <a:r>
              <a:rPr lang="en-US" baseline="0" dirty="0" smtClean="0"/>
              <a:t> Health</a:t>
            </a:r>
            <a:r>
              <a:rPr lang="zh-TW" altLang="en-US" baseline="0" dirty="0" smtClean="0"/>
              <a:t>最近获得</a:t>
            </a:r>
            <a:r>
              <a:rPr lang="zh-CN" altLang="en-US" b="1" baseline="0" dirty="0" smtClean="0"/>
              <a:t>英国国家健康照护研究院</a:t>
            </a:r>
            <a:r>
              <a:rPr lang="en-US" altLang="zh-TW" b="1" baseline="0" dirty="0" smtClean="0"/>
              <a:t>(NICE)</a:t>
            </a:r>
            <a:r>
              <a:rPr lang="zh-TW" altLang="en-US" b="0" baseline="0" dirty="0" smtClean="0"/>
              <a:t>针对</a:t>
            </a:r>
            <a:r>
              <a:rPr lang="en-US" altLang="zh-TW" dirty="0" err="1" smtClean="0"/>
              <a:t>Micromedex</a:t>
            </a:r>
            <a:r>
              <a:rPr lang="en-US" altLang="zh-TW" dirty="0" smtClean="0"/>
              <a:t>®</a:t>
            </a:r>
            <a:r>
              <a:rPr lang="zh-CN" altLang="en-US" dirty="0" smtClean="0"/>
              <a:t>药物治疗管理产品之内容发展流程</a:t>
            </a:r>
            <a:r>
              <a:rPr lang="zh-TW" altLang="en-US" baseline="0" dirty="0" smtClean="0"/>
              <a:t>的一个</a:t>
            </a:r>
            <a:r>
              <a:rPr lang="en-US" altLang="zh-TW" baseline="0" dirty="0" smtClean="0"/>
              <a:t>5</a:t>
            </a:r>
            <a:r>
              <a:rPr lang="zh-CN" altLang="en-US" baseline="0" dirty="0" smtClean="0"/>
              <a:t>年期认证标章。本院的认证咨询委员会认定</a:t>
            </a:r>
            <a:r>
              <a:rPr lang="en-US" altLang="zh-TW" baseline="0" dirty="0" err="1" smtClean="0"/>
              <a:t>Truven</a:t>
            </a:r>
            <a:r>
              <a:rPr lang="en-US" altLang="zh-TW" baseline="0" dirty="0" smtClean="0"/>
              <a:t> Health Analytics</a:t>
            </a:r>
            <a:r>
              <a:rPr lang="zh-CN" altLang="en-US" baseline="0" dirty="0" smtClean="0"/>
              <a:t>拥有健全的数据库内容生产流程，而这数据库适用于临床决策支持的产品。</a:t>
            </a:r>
            <a:endParaRPr lang="en-US" dirty="0" smtClean="0"/>
          </a:p>
          <a:p>
            <a:endParaRPr lang="en-US" dirty="0" smtClean="0"/>
          </a:p>
          <a:p>
            <a:r>
              <a:rPr lang="en-US" dirty="0" smtClean="0"/>
              <a:t>&lt;&lt;</a:t>
            </a:r>
            <a:r>
              <a:rPr lang="zh-CN" altLang="en-US" dirty="0" smtClean="0"/>
              <a:t>额外的谈话重点</a:t>
            </a:r>
            <a:r>
              <a:rPr lang="en-US" dirty="0" smtClean="0"/>
              <a:t>&gt;&gt;</a:t>
            </a:r>
          </a:p>
          <a:p>
            <a:endParaRPr lang="en-US" dirty="0" smtClean="0"/>
          </a:p>
          <a:p>
            <a:pPr>
              <a:buFontTx/>
              <a:buChar char="•"/>
            </a:pPr>
            <a:r>
              <a:rPr lang="en-US" dirty="0" smtClean="0"/>
              <a:t>  </a:t>
            </a:r>
            <a:r>
              <a:rPr lang="zh-CN" altLang="en-US" dirty="0" smtClean="0"/>
              <a:t>英国国家健康照护卓越研究院是个独立的组织，专责提供促进良好健康和与预防治疗疾病的全国指引标准。本院的认证可帮助保健专家确认最值得信赖的指引、严格评估优质发展流程的来源，以支持提供优良的照护质量。</a:t>
            </a:r>
            <a:endParaRPr lang="en-US" dirty="0" smtClean="0"/>
          </a:p>
        </p:txBody>
      </p:sp>
      <p:sp>
        <p:nvSpPr>
          <p:cNvPr id="4" name="Slide Number Placeholder 3"/>
          <p:cNvSpPr>
            <a:spLocks noGrp="1"/>
          </p:cNvSpPr>
          <p:nvPr>
            <p:ph type="sldNum" sz="quarter" idx="5"/>
          </p:nvPr>
        </p:nvSpPr>
        <p:spPr/>
        <p:txBody>
          <a:bodyPr/>
          <a:lstStyle/>
          <a:p>
            <a:pPr>
              <a:defRPr/>
            </a:pPr>
            <a:fld id="{959B3B30-5C9B-48AD-8630-2B711D875C85}"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zh-CN" altLang="en-US" dirty="0" smtClean="0"/>
              <a:t>在座的各位应该都熟悉在此展示的</a:t>
            </a:r>
            <a:r>
              <a:rPr lang="en-US" altLang="zh-TW" dirty="0" err="1" smtClean="0"/>
              <a:t>Micromedex</a:t>
            </a:r>
            <a:r>
              <a:rPr lang="en-US" altLang="zh-TW" dirty="0" smtClean="0"/>
              <a:t> 2.0</a:t>
            </a:r>
            <a:r>
              <a:rPr lang="zh-CN" altLang="en-US" dirty="0" smtClean="0"/>
              <a:t>数据库门户屏幕。我们经由</a:t>
            </a:r>
            <a:r>
              <a:rPr lang="en-US" altLang="zh-TW" dirty="0" smtClean="0"/>
              <a:t>Micromedex2.0</a:t>
            </a:r>
            <a:r>
              <a:rPr lang="zh-CN" altLang="en-US" dirty="0" smtClean="0"/>
              <a:t>数据库网站提供药物治疗管理的产品，像是</a:t>
            </a:r>
            <a:r>
              <a:rPr lang="en-US" altLang="zh-TW" dirty="0" err="1" smtClean="0"/>
              <a:t>Drugdex</a:t>
            </a:r>
            <a:r>
              <a:rPr lang="zh-CN" altLang="en-US" dirty="0" smtClean="0"/>
              <a:t>数据库。我们定期会给我们的产品新增特色功能以提高整体的客户体验与一致的服务价值，以符合您对像是</a:t>
            </a:r>
            <a:r>
              <a:rPr lang="en-US" altLang="zh-TW" dirty="0" err="1" smtClean="0"/>
              <a:t>Micromedex</a:t>
            </a:r>
            <a:r>
              <a:rPr lang="zh-CN" altLang="en-US" dirty="0" smtClean="0"/>
              <a:t>这样一个优质产品的期待。</a:t>
            </a:r>
            <a:endParaRPr lang="en-US" dirty="0" smtClean="0"/>
          </a:p>
          <a:p>
            <a:pPr>
              <a:buFontTx/>
              <a:buChar char="•"/>
            </a:pPr>
            <a:endParaRPr lang="en-US" dirty="0" smtClean="0"/>
          </a:p>
          <a:p>
            <a:pPr>
              <a:buFontTx/>
              <a:buChar char="•"/>
            </a:pPr>
            <a:r>
              <a:rPr lang="en-US" dirty="0" smtClean="0"/>
              <a:t>  </a:t>
            </a:r>
            <a:r>
              <a:rPr lang="en-US" baseline="0" dirty="0" err="1" smtClean="0"/>
              <a:t>Truven</a:t>
            </a:r>
            <a:r>
              <a:rPr lang="en-US" baseline="0" dirty="0" smtClean="0"/>
              <a:t> Health</a:t>
            </a:r>
            <a:r>
              <a:rPr lang="zh-TW" altLang="en-US" baseline="0" dirty="0" smtClean="0"/>
              <a:t>最近获得</a:t>
            </a:r>
            <a:r>
              <a:rPr lang="zh-CN" altLang="en-US" b="1" baseline="0" dirty="0" smtClean="0"/>
              <a:t>英国国家健康照护研究院</a:t>
            </a:r>
            <a:r>
              <a:rPr lang="en-US" altLang="zh-TW" b="1" baseline="0" dirty="0" smtClean="0"/>
              <a:t>(NICE)</a:t>
            </a:r>
            <a:r>
              <a:rPr lang="zh-TW" altLang="en-US" b="0" baseline="0" dirty="0" smtClean="0"/>
              <a:t>针对</a:t>
            </a:r>
            <a:r>
              <a:rPr lang="en-US" altLang="zh-TW" dirty="0" err="1" smtClean="0"/>
              <a:t>Micromedex</a:t>
            </a:r>
            <a:r>
              <a:rPr lang="en-US" altLang="zh-TW" dirty="0" smtClean="0"/>
              <a:t>®</a:t>
            </a:r>
            <a:r>
              <a:rPr lang="zh-CN" altLang="en-US" dirty="0" smtClean="0"/>
              <a:t>药物治疗管理产品之内容发展流程</a:t>
            </a:r>
            <a:r>
              <a:rPr lang="zh-TW" altLang="en-US" baseline="0" dirty="0" smtClean="0"/>
              <a:t>的一个</a:t>
            </a:r>
            <a:r>
              <a:rPr lang="en-US" altLang="zh-TW" baseline="0" dirty="0" smtClean="0"/>
              <a:t>5</a:t>
            </a:r>
            <a:r>
              <a:rPr lang="zh-CN" altLang="en-US" baseline="0" dirty="0" smtClean="0"/>
              <a:t>年期认证标章。本院的认证咨询委员会认定</a:t>
            </a:r>
            <a:r>
              <a:rPr lang="en-US" altLang="zh-TW" baseline="0" dirty="0" err="1" smtClean="0"/>
              <a:t>Truven</a:t>
            </a:r>
            <a:r>
              <a:rPr lang="en-US" altLang="zh-TW" baseline="0" dirty="0" smtClean="0"/>
              <a:t> Health Analytics</a:t>
            </a:r>
            <a:r>
              <a:rPr lang="zh-CN" altLang="en-US" baseline="0" dirty="0" smtClean="0"/>
              <a:t>拥有健全的数据库内容生产流程，而这数据库适用于临床决策支持的产品。</a:t>
            </a:r>
            <a:endParaRPr lang="en-US" dirty="0" smtClean="0"/>
          </a:p>
          <a:p>
            <a:endParaRPr lang="en-US" dirty="0" smtClean="0"/>
          </a:p>
          <a:p>
            <a:r>
              <a:rPr lang="en-US" dirty="0" smtClean="0"/>
              <a:t>&lt;&lt;</a:t>
            </a:r>
            <a:r>
              <a:rPr lang="zh-CN" altLang="en-US" dirty="0" smtClean="0"/>
              <a:t>额外的谈话重点</a:t>
            </a:r>
            <a:r>
              <a:rPr lang="en-US" dirty="0" smtClean="0"/>
              <a:t>&gt;&gt;</a:t>
            </a:r>
          </a:p>
          <a:p>
            <a:endParaRPr lang="en-US" dirty="0" smtClean="0"/>
          </a:p>
          <a:p>
            <a:pPr>
              <a:buFontTx/>
              <a:buChar char="•"/>
            </a:pPr>
            <a:r>
              <a:rPr lang="en-US" dirty="0" smtClean="0"/>
              <a:t>  </a:t>
            </a:r>
            <a:r>
              <a:rPr lang="zh-CN" altLang="en-US" dirty="0" smtClean="0"/>
              <a:t>英国国家健康照护卓越研究院是个独立的组织，专责提供促进良好健康和与预防治疗疾病的全国指引标准。本院的认证可帮助保健专家确认最值得信赖的指引、严格评估优质发展流程的来源，以支持提供优良的照护质量。</a:t>
            </a:r>
            <a:endParaRPr lang="en-US" dirty="0" smtClean="0"/>
          </a:p>
        </p:txBody>
      </p:sp>
      <p:sp>
        <p:nvSpPr>
          <p:cNvPr id="4" name="Slide Number Placeholder 3"/>
          <p:cNvSpPr>
            <a:spLocks noGrp="1"/>
          </p:cNvSpPr>
          <p:nvPr>
            <p:ph type="sldNum" sz="quarter" idx="5"/>
          </p:nvPr>
        </p:nvSpPr>
        <p:spPr/>
        <p:txBody>
          <a:bodyPr/>
          <a:lstStyle/>
          <a:p>
            <a:pPr>
              <a:defRPr/>
            </a:pPr>
            <a:fld id="{959B3B30-5C9B-48AD-8630-2B711D875C85}"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zh-CN" altLang="en-US" dirty="0" smtClean="0"/>
              <a:t>在座的各位应该都熟悉在此展示的</a:t>
            </a:r>
            <a:r>
              <a:rPr lang="en-US" altLang="zh-TW" dirty="0" err="1" smtClean="0"/>
              <a:t>Micromedex</a:t>
            </a:r>
            <a:r>
              <a:rPr lang="en-US" altLang="zh-TW" dirty="0" smtClean="0"/>
              <a:t> 2.0</a:t>
            </a:r>
            <a:r>
              <a:rPr lang="zh-CN" altLang="en-US" dirty="0" smtClean="0"/>
              <a:t>数据库门户屏幕。我们经由</a:t>
            </a:r>
            <a:r>
              <a:rPr lang="en-US" altLang="zh-TW" dirty="0" smtClean="0"/>
              <a:t>Micromedex2.0</a:t>
            </a:r>
            <a:r>
              <a:rPr lang="zh-CN" altLang="en-US" dirty="0" smtClean="0"/>
              <a:t>数据库网站提供药物治疗管理的产品，像是</a:t>
            </a:r>
            <a:r>
              <a:rPr lang="en-US" altLang="zh-TW" dirty="0" err="1" smtClean="0"/>
              <a:t>Drugdex</a:t>
            </a:r>
            <a:r>
              <a:rPr lang="zh-CN" altLang="en-US" dirty="0" smtClean="0"/>
              <a:t>数据库。我们定期会给我们的产品新增特色功能以提高整体的客户体验与一致的服务价值，以符合您对像是</a:t>
            </a:r>
            <a:r>
              <a:rPr lang="en-US" altLang="zh-TW" dirty="0" err="1" smtClean="0"/>
              <a:t>Micromedex</a:t>
            </a:r>
            <a:r>
              <a:rPr lang="zh-CN" altLang="en-US" dirty="0" smtClean="0"/>
              <a:t>这样一个优质产品的期待。</a:t>
            </a:r>
            <a:endParaRPr lang="en-US" dirty="0" smtClean="0"/>
          </a:p>
          <a:p>
            <a:pPr>
              <a:buFontTx/>
              <a:buChar char="•"/>
            </a:pPr>
            <a:endParaRPr lang="en-US" dirty="0" smtClean="0"/>
          </a:p>
          <a:p>
            <a:pPr>
              <a:buFontTx/>
              <a:buChar char="•"/>
            </a:pPr>
            <a:r>
              <a:rPr lang="en-US" dirty="0" smtClean="0"/>
              <a:t>  </a:t>
            </a:r>
            <a:r>
              <a:rPr lang="en-US" baseline="0" dirty="0" err="1" smtClean="0"/>
              <a:t>Truven</a:t>
            </a:r>
            <a:r>
              <a:rPr lang="en-US" baseline="0" dirty="0" smtClean="0"/>
              <a:t> Health</a:t>
            </a:r>
            <a:r>
              <a:rPr lang="zh-TW" altLang="en-US" baseline="0" dirty="0" smtClean="0"/>
              <a:t>最近获得</a:t>
            </a:r>
            <a:r>
              <a:rPr lang="zh-CN" altLang="en-US" b="1" baseline="0" dirty="0" smtClean="0"/>
              <a:t>英国国家健康照护研究院</a:t>
            </a:r>
            <a:r>
              <a:rPr lang="en-US" altLang="zh-TW" b="1" baseline="0" dirty="0" smtClean="0"/>
              <a:t>(NICE)</a:t>
            </a:r>
            <a:r>
              <a:rPr lang="zh-TW" altLang="en-US" b="0" baseline="0" dirty="0" smtClean="0"/>
              <a:t>针对</a:t>
            </a:r>
            <a:r>
              <a:rPr lang="en-US" altLang="zh-TW" dirty="0" err="1" smtClean="0"/>
              <a:t>Micromedex</a:t>
            </a:r>
            <a:r>
              <a:rPr lang="en-US" altLang="zh-TW" dirty="0" smtClean="0"/>
              <a:t>®</a:t>
            </a:r>
            <a:r>
              <a:rPr lang="zh-CN" altLang="en-US" dirty="0" smtClean="0"/>
              <a:t>药物治疗管理产品之内容发展流程</a:t>
            </a:r>
            <a:r>
              <a:rPr lang="zh-TW" altLang="en-US" baseline="0" dirty="0" smtClean="0"/>
              <a:t>的一个</a:t>
            </a:r>
            <a:r>
              <a:rPr lang="en-US" altLang="zh-TW" baseline="0" dirty="0" smtClean="0"/>
              <a:t>5</a:t>
            </a:r>
            <a:r>
              <a:rPr lang="zh-CN" altLang="en-US" baseline="0" dirty="0" smtClean="0"/>
              <a:t>年期认证标章。本院的认证咨询委员会认定</a:t>
            </a:r>
            <a:r>
              <a:rPr lang="en-US" altLang="zh-TW" baseline="0" dirty="0" err="1" smtClean="0"/>
              <a:t>Truven</a:t>
            </a:r>
            <a:r>
              <a:rPr lang="en-US" altLang="zh-TW" baseline="0" dirty="0" smtClean="0"/>
              <a:t> Health Analytics</a:t>
            </a:r>
            <a:r>
              <a:rPr lang="zh-CN" altLang="en-US" baseline="0" dirty="0" smtClean="0"/>
              <a:t>拥有健全的数据库内容生产流程，而这数据库适用于临床决策支持的产品。</a:t>
            </a:r>
            <a:endParaRPr lang="en-US" dirty="0" smtClean="0"/>
          </a:p>
          <a:p>
            <a:endParaRPr lang="en-US" dirty="0" smtClean="0"/>
          </a:p>
          <a:p>
            <a:r>
              <a:rPr lang="en-US" dirty="0" smtClean="0"/>
              <a:t>&lt;&lt;</a:t>
            </a:r>
            <a:r>
              <a:rPr lang="zh-CN" altLang="en-US" dirty="0" smtClean="0"/>
              <a:t>额外的谈话重点</a:t>
            </a:r>
            <a:r>
              <a:rPr lang="en-US" dirty="0" smtClean="0"/>
              <a:t>&gt;&gt;</a:t>
            </a:r>
          </a:p>
          <a:p>
            <a:endParaRPr lang="en-US" dirty="0" smtClean="0"/>
          </a:p>
          <a:p>
            <a:pPr>
              <a:buFontTx/>
              <a:buChar char="•"/>
            </a:pPr>
            <a:r>
              <a:rPr lang="en-US" dirty="0" smtClean="0"/>
              <a:t>  </a:t>
            </a:r>
            <a:r>
              <a:rPr lang="zh-CN" altLang="en-US" dirty="0" smtClean="0"/>
              <a:t>英国国家健康照护卓越研究院是个独立的组织，专责提供促进良好健康和与预防治疗疾病的全国指引标准。本院的认证可帮助保健专家确认最值得信赖的指引、严格评估优质发展流程的来源，以支持提供优良的照护质量。</a:t>
            </a:r>
            <a:endParaRPr lang="en-US" dirty="0" smtClean="0"/>
          </a:p>
        </p:txBody>
      </p:sp>
      <p:sp>
        <p:nvSpPr>
          <p:cNvPr id="4" name="Slide Number Placeholder 3"/>
          <p:cNvSpPr>
            <a:spLocks noGrp="1"/>
          </p:cNvSpPr>
          <p:nvPr>
            <p:ph type="sldNum" sz="quarter" idx="5"/>
          </p:nvPr>
        </p:nvSpPr>
        <p:spPr/>
        <p:txBody>
          <a:bodyPr/>
          <a:lstStyle/>
          <a:p>
            <a:pPr>
              <a:defRPr/>
            </a:pPr>
            <a:fld id="{959B3B30-5C9B-48AD-8630-2B711D875C85}"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zh-CN" altLang="en-US" dirty="0" smtClean="0"/>
              <a:t>在座的各位应该都熟悉在此展示的</a:t>
            </a:r>
            <a:r>
              <a:rPr lang="en-US" altLang="zh-TW" dirty="0" err="1" smtClean="0"/>
              <a:t>Micromedex</a:t>
            </a:r>
            <a:r>
              <a:rPr lang="en-US" altLang="zh-TW" dirty="0" smtClean="0"/>
              <a:t> 2.0</a:t>
            </a:r>
            <a:r>
              <a:rPr lang="zh-CN" altLang="en-US" dirty="0" smtClean="0"/>
              <a:t>数据库门户屏幕。我们经由</a:t>
            </a:r>
            <a:r>
              <a:rPr lang="en-US" altLang="zh-TW" dirty="0" smtClean="0"/>
              <a:t>Micromedex2.0</a:t>
            </a:r>
            <a:r>
              <a:rPr lang="zh-CN" altLang="en-US" dirty="0" smtClean="0"/>
              <a:t>数据库网站提供药物治疗管理的产品，像是</a:t>
            </a:r>
            <a:r>
              <a:rPr lang="en-US" altLang="zh-TW" dirty="0" err="1" smtClean="0"/>
              <a:t>Drugdex</a:t>
            </a:r>
            <a:r>
              <a:rPr lang="zh-CN" altLang="en-US" dirty="0" smtClean="0"/>
              <a:t>数据库。我们定期会给我们的产品新增特色功能以提高整体的客户体验与一致的服务价值，以符合您对像是</a:t>
            </a:r>
            <a:r>
              <a:rPr lang="en-US" altLang="zh-TW" dirty="0" err="1" smtClean="0"/>
              <a:t>Micromedex</a:t>
            </a:r>
            <a:r>
              <a:rPr lang="zh-CN" altLang="en-US" dirty="0" smtClean="0"/>
              <a:t>这样一个优质产品的期待。</a:t>
            </a:r>
            <a:endParaRPr lang="en-US" dirty="0" smtClean="0"/>
          </a:p>
          <a:p>
            <a:pPr>
              <a:buFontTx/>
              <a:buChar char="•"/>
            </a:pPr>
            <a:endParaRPr lang="en-US" dirty="0" smtClean="0"/>
          </a:p>
          <a:p>
            <a:pPr>
              <a:buFontTx/>
              <a:buChar char="•"/>
            </a:pPr>
            <a:r>
              <a:rPr lang="en-US" dirty="0" smtClean="0"/>
              <a:t>  </a:t>
            </a:r>
            <a:r>
              <a:rPr lang="en-US" baseline="0" dirty="0" err="1" smtClean="0"/>
              <a:t>Truven</a:t>
            </a:r>
            <a:r>
              <a:rPr lang="en-US" baseline="0" dirty="0" smtClean="0"/>
              <a:t> Health</a:t>
            </a:r>
            <a:r>
              <a:rPr lang="zh-TW" altLang="en-US" baseline="0" dirty="0" smtClean="0"/>
              <a:t>最近获得</a:t>
            </a:r>
            <a:r>
              <a:rPr lang="zh-CN" altLang="en-US" b="1" baseline="0" dirty="0" smtClean="0"/>
              <a:t>英国国家健康照护研究院</a:t>
            </a:r>
            <a:r>
              <a:rPr lang="en-US" altLang="zh-TW" b="1" baseline="0" dirty="0" smtClean="0"/>
              <a:t>(NICE)</a:t>
            </a:r>
            <a:r>
              <a:rPr lang="zh-TW" altLang="en-US" b="0" baseline="0" dirty="0" smtClean="0"/>
              <a:t>针对</a:t>
            </a:r>
            <a:r>
              <a:rPr lang="en-US" altLang="zh-TW" dirty="0" err="1" smtClean="0"/>
              <a:t>Micromedex</a:t>
            </a:r>
            <a:r>
              <a:rPr lang="en-US" altLang="zh-TW" dirty="0" smtClean="0"/>
              <a:t>®</a:t>
            </a:r>
            <a:r>
              <a:rPr lang="zh-CN" altLang="en-US" dirty="0" smtClean="0"/>
              <a:t>药物治疗管理产品之内容发展流程</a:t>
            </a:r>
            <a:r>
              <a:rPr lang="zh-TW" altLang="en-US" baseline="0" dirty="0" smtClean="0"/>
              <a:t>的一个</a:t>
            </a:r>
            <a:r>
              <a:rPr lang="en-US" altLang="zh-TW" baseline="0" dirty="0" smtClean="0"/>
              <a:t>5</a:t>
            </a:r>
            <a:r>
              <a:rPr lang="zh-CN" altLang="en-US" baseline="0" dirty="0" smtClean="0"/>
              <a:t>年期认证标章。本院的认证咨询委员会认定</a:t>
            </a:r>
            <a:r>
              <a:rPr lang="en-US" altLang="zh-TW" baseline="0" dirty="0" err="1" smtClean="0"/>
              <a:t>Truven</a:t>
            </a:r>
            <a:r>
              <a:rPr lang="en-US" altLang="zh-TW" baseline="0" dirty="0" smtClean="0"/>
              <a:t> Health Analytics</a:t>
            </a:r>
            <a:r>
              <a:rPr lang="zh-CN" altLang="en-US" baseline="0" dirty="0" smtClean="0"/>
              <a:t>拥有健全的数据库内容生产流程，而这数据库适用于临床决策支持的产品。</a:t>
            </a:r>
            <a:endParaRPr lang="en-US" dirty="0" smtClean="0"/>
          </a:p>
          <a:p>
            <a:endParaRPr lang="en-US" dirty="0" smtClean="0"/>
          </a:p>
          <a:p>
            <a:r>
              <a:rPr lang="en-US" dirty="0" smtClean="0"/>
              <a:t>&lt;&lt;</a:t>
            </a:r>
            <a:r>
              <a:rPr lang="zh-CN" altLang="en-US" dirty="0" smtClean="0"/>
              <a:t>额外的谈话重点</a:t>
            </a:r>
            <a:r>
              <a:rPr lang="en-US" dirty="0" smtClean="0"/>
              <a:t>&gt;&gt;</a:t>
            </a:r>
          </a:p>
          <a:p>
            <a:endParaRPr lang="en-US" dirty="0" smtClean="0"/>
          </a:p>
          <a:p>
            <a:pPr>
              <a:buFontTx/>
              <a:buChar char="•"/>
            </a:pPr>
            <a:r>
              <a:rPr lang="en-US" dirty="0" smtClean="0"/>
              <a:t>  </a:t>
            </a:r>
            <a:r>
              <a:rPr lang="zh-CN" altLang="en-US" dirty="0" smtClean="0"/>
              <a:t>英国国家健康照护卓越研究院是个独立的组织，专责提供促进良好健康和与预防治疗疾病的全国指引标准。本院的认证可帮助保健专家确认最值得信赖的指引、严格评估优质发展流程的来源，以支持提供优良的照护质量。</a:t>
            </a:r>
            <a:endParaRPr lang="en-US" dirty="0" smtClean="0"/>
          </a:p>
        </p:txBody>
      </p:sp>
      <p:sp>
        <p:nvSpPr>
          <p:cNvPr id="4" name="Slide Number Placeholder 3"/>
          <p:cNvSpPr>
            <a:spLocks noGrp="1"/>
          </p:cNvSpPr>
          <p:nvPr>
            <p:ph type="sldNum" sz="quarter" idx="5"/>
          </p:nvPr>
        </p:nvSpPr>
        <p:spPr/>
        <p:txBody>
          <a:bodyPr/>
          <a:lstStyle/>
          <a:p>
            <a:pPr>
              <a:defRPr/>
            </a:pPr>
            <a:fld id="{959B3B30-5C9B-48AD-8630-2B711D875C85}"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zh-CN" altLang="en-US" dirty="0" smtClean="0"/>
              <a:t>在座的各位应该都熟悉在此展示的</a:t>
            </a:r>
            <a:r>
              <a:rPr lang="en-US" altLang="zh-TW" dirty="0" err="1" smtClean="0"/>
              <a:t>Micromedex</a:t>
            </a:r>
            <a:r>
              <a:rPr lang="en-US" altLang="zh-TW" dirty="0" smtClean="0"/>
              <a:t> 2.0</a:t>
            </a:r>
            <a:r>
              <a:rPr lang="zh-CN" altLang="en-US" dirty="0" smtClean="0"/>
              <a:t>数据库门户屏幕。我们经由</a:t>
            </a:r>
            <a:r>
              <a:rPr lang="en-US" altLang="zh-TW" dirty="0" smtClean="0"/>
              <a:t>Micromedex2.0</a:t>
            </a:r>
            <a:r>
              <a:rPr lang="zh-CN" altLang="en-US" dirty="0" smtClean="0"/>
              <a:t>数据库网站提供药物治疗管理的产品，像是</a:t>
            </a:r>
            <a:r>
              <a:rPr lang="en-US" altLang="zh-TW" dirty="0" err="1" smtClean="0"/>
              <a:t>Drugdex</a:t>
            </a:r>
            <a:r>
              <a:rPr lang="zh-CN" altLang="en-US" dirty="0" smtClean="0"/>
              <a:t>数据库。我们定期会给我们的产品新增特色功能以提高整体的客户体验与一致的服务价值，以符合您对像是</a:t>
            </a:r>
            <a:r>
              <a:rPr lang="en-US" altLang="zh-TW" dirty="0" err="1" smtClean="0"/>
              <a:t>Micromedex</a:t>
            </a:r>
            <a:r>
              <a:rPr lang="zh-CN" altLang="en-US" dirty="0" smtClean="0"/>
              <a:t>这样一个优质产品的期待。</a:t>
            </a:r>
            <a:endParaRPr lang="en-US" dirty="0" smtClean="0"/>
          </a:p>
          <a:p>
            <a:pPr>
              <a:buFontTx/>
              <a:buChar char="•"/>
            </a:pPr>
            <a:endParaRPr lang="en-US" dirty="0" smtClean="0"/>
          </a:p>
          <a:p>
            <a:pPr>
              <a:buFontTx/>
              <a:buChar char="•"/>
            </a:pPr>
            <a:r>
              <a:rPr lang="en-US" dirty="0" smtClean="0"/>
              <a:t>  </a:t>
            </a:r>
            <a:r>
              <a:rPr lang="en-US" baseline="0" dirty="0" err="1" smtClean="0"/>
              <a:t>Truven</a:t>
            </a:r>
            <a:r>
              <a:rPr lang="en-US" baseline="0" dirty="0" smtClean="0"/>
              <a:t> Health</a:t>
            </a:r>
            <a:r>
              <a:rPr lang="zh-TW" altLang="en-US" baseline="0" dirty="0" smtClean="0"/>
              <a:t>最近获得</a:t>
            </a:r>
            <a:r>
              <a:rPr lang="zh-CN" altLang="en-US" b="1" baseline="0" dirty="0" smtClean="0"/>
              <a:t>英国国家健康照护研究院</a:t>
            </a:r>
            <a:r>
              <a:rPr lang="en-US" altLang="zh-TW" b="1" baseline="0" dirty="0" smtClean="0"/>
              <a:t>(NICE)</a:t>
            </a:r>
            <a:r>
              <a:rPr lang="zh-TW" altLang="en-US" b="0" baseline="0" dirty="0" smtClean="0"/>
              <a:t>针对</a:t>
            </a:r>
            <a:r>
              <a:rPr lang="en-US" altLang="zh-TW" dirty="0" err="1" smtClean="0"/>
              <a:t>Micromedex</a:t>
            </a:r>
            <a:r>
              <a:rPr lang="en-US" altLang="zh-TW" dirty="0" smtClean="0"/>
              <a:t>®</a:t>
            </a:r>
            <a:r>
              <a:rPr lang="zh-CN" altLang="en-US" dirty="0" smtClean="0"/>
              <a:t>药物治疗管理产品之内容发展流程</a:t>
            </a:r>
            <a:r>
              <a:rPr lang="zh-TW" altLang="en-US" baseline="0" dirty="0" smtClean="0"/>
              <a:t>的一个</a:t>
            </a:r>
            <a:r>
              <a:rPr lang="en-US" altLang="zh-TW" baseline="0" dirty="0" smtClean="0"/>
              <a:t>5</a:t>
            </a:r>
            <a:r>
              <a:rPr lang="zh-CN" altLang="en-US" baseline="0" dirty="0" smtClean="0"/>
              <a:t>年期认证标章。本院的认证咨询委员会认定</a:t>
            </a:r>
            <a:r>
              <a:rPr lang="en-US" altLang="zh-TW" baseline="0" dirty="0" err="1" smtClean="0"/>
              <a:t>Truven</a:t>
            </a:r>
            <a:r>
              <a:rPr lang="en-US" altLang="zh-TW" baseline="0" dirty="0" smtClean="0"/>
              <a:t> Health Analytics</a:t>
            </a:r>
            <a:r>
              <a:rPr lang="zh-CN" altLang="en-US" baseline="0" dirty="0" smtClean="0"/>
              <a:t>拥有健全的数据库内容生产流程，而这数据库适用于临床决策支持的产品。</a:t>
            </a:r>
            <a:endParaRPr lang="en-US" dirty="0" smtClean="0"/>
          </a:p>
          <a:p>
            <a:endParaRPr lang="en-US" dirty="0" smtClean="0"/>
          </a:p>
          <a:p>
            <a:r>
              <a:rPr lang="en-US" dirty="0" smtClean="0"/>
              <a:t>&lt;&lt;</a:t>
            </a:r>
            <a:r>
              <a:rPr lang="zh-CN" altLang="en-US" dirty="0" smtClean="0"/>
              <a:t>额外的谈话重点</a:t>
            </a:r>
            <a:r>
              <a:rPr lang="en-US" dirty="0" smtClean="0"/>
              <a:t>&gt;&gt;</a:t>
            </a:r>
          </a:p>
          <a:p>
            <a:endParaRPr lang="en-US" dirty="0" smtClean="0"/>
          </a:p>
          <a:p>
            <a:pPr>
              <a:buFontTx/>
              <a:buChar char="•"/>
            </a:pPr>
            <a:r>
              <a:rPr lang="en-US" dirty="0" smtClean="0"/>
              <a:t>  </a:t>
            </a:r>
            <a:r>
              <a:rPr lang="zh-CN" altLang="en-US" dirty="0" smtClean="0"/>
              <a:t>英国国家健康照护卓越研究院是个独立的组织，专责提供促进良好健康和与预防治疗疾病的全国指引标准。本院的认证可帮助保健专家确认最值得信赖的指引、严格评估优质发展流程的来源，以支持提供优良的照护质量。</a:t>
            </a:r>
            <a:endParaRPr lang="en-US" dirty="0" smtClean="0"/>
          </a:p>
        </p:txBody>
      </p:sp>
      <p:sp>
        <p:nvSpPr>
          <p:cNvPr id="4" name="Slide Number Placeholder 3"/>
          <p:cNvSpPr>
            <a:spLocks noGrp="1"/>
          </p:cNvSpPr>
          <p:nvPr>
            <p:ph type="sldNum" sz="quarter" idx="5"/>
          </p:nvPr>
        </p:nvSpPr>
        <p:spPr/>
        <p:txBody>
          <a:bodyPr/>
          <a:lstStyle/>
          <a:p>
            <a:pPr>
              <a:defRPr/>
            </a:pPr>
            <a:fld id="{959B3B30-5C9B-48AD-8630-2B711D875C85}"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zh-CN" altLang="en-US" dirty="0" smtClean="0"/>
              <a:t>在座的各位应该都熟悉在此展示的</a:t>
            </a:r>
            <a:r>
              <a:rPr lang="en-US" altLang="zh-TW" dirty="0" err="1" smtClean="0"/>
              <a:t>Micromedex</a:t>
            </a:r>
            <a:r>
              <a:rPr lang="en-US" altLang="zh-TW" dirty="0" smtClean="0"/>
              <a:t> 2.0</a:t>
            </a:r>
            <a:r>
              <a:rPr lang="zh-CN" altLang="en-US" dirty="0" smtClean="0"/>
              <a:t>数据库门户屏幕。我们经由</a:t>
            </a:r>
            <a:r>
              <a:rPr lang="en-US" altLang="zh-TW" dirty="0" smtClean="0"/>
              <a:t>Micromedex2.0</a:t>
            </a:r>
            <a:r>
              <a:rPr lang="zh-CN" altLang="en-US" dirty="0" smtClean="0"/>
              <a:t>数据库网站提供药物治疗管理的产品，像是</a:t>
            </a:r>
            <a:r>
              <a:rPr lang="en-US" altLang="zh-TW" dirty="0" err="1" smtClean="0"/>
              <a:t>Drugdex</a:t>
            </a:r>
            <a:r>
              <a:rPr lang="zh-CN" altLang="en-US" dirty="0" smtClean="0"/>
              <a:t>数据库。我们定期会给我们的产品新增特色功能以提高整体的客户体验与一致的服务价值，以符合您对像是</a:t>
            </a:r>
            <a:r>
              <a:rPr lang="en-US" altLang="zh-TW" dirty="0" err="1" smtClean="0"/>
              <a:t>Micromedex</a:t>
            </a:r>
            <a:r>
              <a:rPr lang="zh-CN" altLang="en-US" dirty="0" smtClean="0"/>
              <a:t>这样一个优质产品的期待。</a:t>
            </a:r>
            <a:endParaRPr lang="en-US" dirty="0" smtClean="0"/>
          </a:p>
          <a:p>
            <a:pPr>
              <a:buFontTx/>
              <a:buChar char="•"/>
            </a:pPr>
            <a:endParaRPr lang="en-US" dirty="0" smtClean="0"/>
          </a:p>
          <a:p>
            <a:pPr>
              <a:buFontTx/>
              <a:buChar char="•"/>
            </a:pPr>
            <a:r>
              <a:rPr lang="en-US" dirty="0" smtClean="0"/>
              <a:t>  </a:t>
            </a:r>
            <a:r>
              <a:rPr lang="en-US" baseline="0" dirty="0" err="1" smtClean="0"/>
              <a:t>Truven</a:t>
            </a:r>
            <a:r>
              <a:rPr lang="en-US" baseline="0" dirty="0" smtClean="0"/>
              <a:t> Health</a:t>
            </a:r>
            <a:r>
              <a:rPr lang="zh-TW" altLang="en-US" baseline="0" dirty="0" smtClean="0"/>
              <a:t>最近获得</a:t>
            </a:r>
            <a:r>
              <a:rPr lang="zh-CN" altLang="en-US" b="1" baseline="0" dirty="0" smtClean="0"/>
              <a:t>英国国家健康照护研究院</a:t>
            </a:r>
            <a:r>
              <a:rPr lang="en-US" altLang="zh-TW" b="1" baseline="0" dirty="0" smtClean="0"/>
              <a:t>(NICE)</a:t>
            </a:r>
            <a:r>
              <a:rPr lang="zh-TW" altLang="en-US" b="0" baseline="0" dirty="0" smtClean="0"/>
              <a:t>针对</a:t>
            </a:r>
            <a:r>
              <a:rPr lang="en-US" altLang="zh-TW" dirty="0" err="1" smtClean="0"/>
              <a:t>Micromedex</a:t>
            </a:r>
            <a:r>
              <a:rPr lang="en-US" altLang="zh-TW" dirty="0" smtClean="0"/>
              <a:t>®</a:t>
            </a:r>
            <a:r>
              <a:rPr lang="zh-CN" altLang="en-US" dirty="0" smtClean="0"/>
              <a:t>药物治疗管理产品之内容发展流程</a:t>
            </a:r>
            <a:r>
              <a:rPr lang="zh-TW" altLang="en-US" baseline="0" dirty="0" smtClean="0"/>
              <a:t>的一个</a:t>
            </a:r>
            <a:r>
              <a:rPr lang="en-US" altLang="zh-TW" baseline="0" dirty="0" smtClean="0"/>
              <a:t>5</a:t>
            </a:r>
            <a:r>
              <a:rPr lang="zh-CN" altLang="en-US" baseline="0" dirty="0" smtClean="0"/>
              <a:t>年期认证标章。本院的认证咨询委员会认定</a:t>
            </a:r>
            <a:r>
              <a:rPr lang="en-US" altLang="zh-TW" baseline="0" dirty="0" err="1" smtClean="0"/>
              <a:t>Truven</a:t>
            </a:r>
            <a:r>
              <a:rPr lang="en-US" altLang="zh-TW" baseline="0" dirty="0" smtClean="0"/>
              <a:t> Health Analytics</a:t>
            </a:r>
            <a:r>
              <a:rPr lang="zh-CN" altLang="en-US" baseline="0" dirty="0" smtClean="0"/>
              <a:t>拥有健全的数据库内容生产流程，而这数据库适用于临床决策支持的产品。</a:t>
            </a:r>
            <a:endParaRPr lang="en-US" dirty="0" smtClean="0"/>
          </a:p>
          <a:p>
            <a:endParaRPr lang="en-US" dirty="0" smtClean="0"/>
          </a:p>
          <a:p>
            <a:r>
              <a:rPr lang="en-US" dirty="0" smtClean="0"/>
              <a:t>&lt;&lt;</a:t>
            </a:r>
            <a:r>
              <a:rPr lang="zh-CN" altLang="en-US" dirty="0" smtClean="0"/>
              <a:t>额外的谈话重点</a:t>
            </a:r>
            <a:r>
              <a:rPr lang="en-US" dirty="0" smtClean="0"/>
              <a:t>&gt;&gt;</a:t>
            </a:r>
          </a:p>
          <a:p>
            <a:endParaRPr lang="en-US" dirty="0" smtClean="0"/>
          </a:p>
          <a:p>
            <a:pPr>
              <a:buFontTx/>
              <a:buChar char="•"/>
            </a:pPr>
            <a:r>
              <a:rPr lang="en-US" dirty="0" smtClean="0"/>
              <a:t>  </a:t>
            </a:r>
            <a:r>
              <a:rPr lang="zh-CN" altLang="en-US" dirty="0" smtClean="0"/>
              <a:t>英国国家健康照护卓越研究院是个独立的组织，专责提供促进良好健康和与预防治疗疾病的全国指引标准。本院的认证可帮助保健专家确认最值得信赖的指引、严格评估优质发展流程的来源，以支持提供优良的照护质量。</a:t>
            </a:r>
            <a:endParaRPr lang="en-US" dirty="0" smtClean="0"/>
          </a:p>
        </p:txBody>
      </p:sp>
      <p:sp>
        <p:nvSpPr>
          <p:cNvPr id="4" name="Slide Number Placeholder 3"/>
          <p:cNvSpPr>
            <a:spLocks noGrp="1"/>
          </p:cNvSpPr>
          <p:nvPr>
            <p:ph type="sldNum" sz="quarter" idx="5"/>
          </p:nvPr>
        </p:nvSpPr>
        <p:spPr/>
        <p:txBody>
          <a:bodyPr/>
          <a:lstStyle/>
          <a:p>
            <a:pPr>
              <a:defRPr/>
            </a:pPr>
            <a:fld id="{959B3B30-5C9B-48AD-8630-2B711D875C85}"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zh-CN" altLang="en-US" dirty="0" smtClean="0"/>
              <a:t>在座的各位应该都熟悉在此展示的</a:t>
            </a:r>
            <a:r>
              <a:rPr lang="en-US" altLang="zh-TW" dirty="0" err="1" smtClean="0"/>
              <a:t>Micromedex</a:t>
            </a:r>
            <a:r>
              <a:rPr lang="en-US" altLang="zh-TW" dirty="0" smtClean="0"/>
              <a:t> 2.0</a:t>
            </a:r>
            <a:r>
              <a:rPr lang="zh-CN" altLang="en-US" dirty="0" smtClean="0"/>
              <a:t>数据库门户屏幕。我们经由</a:t>
            </a:r>
            <a:r>
              <a:rPr lang="en-US" altLang="zh-TW" dirty="0" smtClean="0"/>
              <a:t>Micromedex2.0</a:t>
            </a:r>
            <a:r>
              <a:rPr lang="zh-CN" altLang="en-US" dirty="0" smtClean="0"/>
              <a:t>数据库网站提供药物治疗管理的产品，像是</a:t>
            </a:r>
            <a:r>
              <a:rPr lang="en-US" altLang="zh-TW" dirty="0" err="1" smtClean="0"/>
              <a:t>Drugdex</a:t>
            </a:r>
            <a:r>
              <a:rPr lang="zh-CN" altLang="en-US" dirty="0" smtClean="0"/>
              <a:t>数据库。我们定期会给我们的产品新增特色功能以提高整体的客户体验与一致的服务价值，以符合您对像是</a:t>
            </a:r>
            <a:r>
              <a:rPr lang="en-US" altLang="zh-TW" dirty="0" err="1" smtClean="0"/>
              <a:t>Micromedex</a:t>
            </a:r>
            <a:r>
              <a:rPr lang="zh-CN" altLang="en-US" dirty="0" smtClean="0"/>
              <a:t>这样一个优质产品的期待。</a:t>
            </a:r>
            <a:endParaRPr lang="en-US" dirty="0" smtClean="0"/>
          </a:p>
          <a:p>
            <a:pPr>
              <a:buFontTx/>
              <a:buChar char="•"/>
            </a:pPr>
            <a:endParaRPr lang="en-US" dirty="0" smtClean="0"/>
          </a:p>
          <a:p>
            <a:pPr>
              <a:buFontTx/>
              <a:buChar char="•"/>
            </a:pPr>
            <a:r>
              <a:rPr lang="en-US" dirty="0" smtClean="0"/>
              <a:t>  </a:t>
            </a:r>
            <a:r>
              <a:rPr lang="en-US" baseline="0" dirty="0" err="1" smtClean="0"/>
              <a:t>Truven</a:t>
            </a:r>
            <a:r>
              <a:rPr lang="en-US" baseline="0" dirty="0" smtClean="0"/>
              <a:t> Health</a:t>
            </a:r>
            <a:r>
              <a:rPr lang="zh-TW" altLang="en-US" baseline="0" dirty="0" smtClean="0"/>
              <a:t>最近获得</a:t>
            </a:r>
            <a:r>
              <a:rPr lang="zh-CN" altLang="en-US" b="1" baseline="0" dirty="0" smtClean="0"/>
              <a:t>英国国家健康照护研究院</a:t>
            </a:r>
            <a:r>
              <a:rPr lang="en-US" altLang="zh-TW" b="1" baseline="0" dirty="0" smtClean="0"/>
              <a:t>(NICE)</a:t>
            </a:r>
            <a:r>
              <a:rPr lang="zh-TW" altLang="en-US" b="0" baseline="0" dirty="0" smtClean="0"/>
              <a:t>针对</a:t>
            </a:r>
            <a:r>
              <a:rPr lang="en-US" altLang="zh-TW" dirty="0" err="1" smtClean="0"/>
              <a:t>Micromedex</a:t>
            </a:r>
            <a:r>
              <a:rPr lang="en-US" altLang="zh-TW" dirty="0" smtClean="0"/>
              <a:t>®</a:t>
            </a:r>
            <a:r>
              <a:rPr lang="zh-CN" altLang="en-US" dirty="0" smtClean="0"/>
              <a:t>药物治疗管理产品之内容发展流程</a:t>
            </a:r>
            <a:r>
              <a:rPr lang="zh-TW" altLang="en-US" baseline="0" dirty="0" smtClean="0"/>
              <a:t>的一个</a:t>
            </a:r>
            <a:r>
              <a:rPr lang="en-US" altLang="zh-TW" baseline="0" dirty="0" smtClean="0"/>
              <a:t>5</a:t>
            </a:r>
            <a:r>
              <a:rPr lang="zh-CN" altLang="en-US" baseline="0" dirty="0" smtClean="0"/>
              <a:t>年期认证标章。本院的认证咨询委员会认定</a:t>
            </a:r>
            <a:r>
              <a:rPr lang="en-US" altLang="zh-TW" baseline="0" dirty="0" err="1" smtClean="0"/>
              <a:t>Truven</a:t>
            </a:r>
            <a:r>
              <a:rPr lang="en-US" altLang="zh-TW" baseline="0" dirty="0" smtClean="0"/>
              <a:t> Health Analytics</a:t>
            </a:r>
            <a:r>
              <a:rPr lang="zh-CN" altLang="en-US" baseline="0" dirty="0" smtClean="0"/>
              <a:t>拥有健全的数据库内容生产流程，而这数据库适用于临床决策支持的产品。</a:t>
            </a:r>
            <a:endParaRPr lang="en-US" dirty="0" smtClean="0"/>
          </a:p>
          <a:p>
            <a:endParaRPr lang="en-US" dirty="0" smtClean="0"/>
          </a:p>
          <a:p>
            <a:r>
              <a:rPr lang="en-US" dirty="0" smtClean="0"/>
              <a:t>&lt;&lt;</a:t>
            </a:r>
            <a:r>
              <a:rPr lang="zh-CN" altLang="en-US" dirty="0" smtClean="0"/>
              <a:t>额外的谈话重点</a:t>
            </a:r>
            <a:r>
              <a:rPr lang="en-US" dirty="0" smtClean="0"/>
              <a:t>&gt;&gt;</a:t>
            </a:r>
          </a:p>
          <a:p>
            <a:endParaRPr lang="en-US" dirty="0" smtClean="0"/>
          </a:p>
          <a:p>
            <a:pPr>
              <a:buFontTx/>
              <a:buChar char="•"/>
            </a:pPr>
            <a:r>
              <a:rPr lang="en-US" dirty="0" smtClean="0"/>
              <a:t>  </a:t>
            </a:r>
            <a:r>
              <a:rPr lang="zh-CN" altLang="en-US" dirty="0" smtClean="0"/>
              <a:t>英国国家健康照护卓越研究院是个独立的组织，专责提供促进良好健康和与预防治疗疾病的全国指引标准。本院的认证可帮助保健专家确认最值得信赖的指引、严格评估优质发展流程的来源，以支持提供优良的照护质量。</a:t>
            </a:r>
            <a:endParaRPr lang="en-US" dirty="0" smtClean="0"/>
          </a:p>
        </p:txBody>
      </p:sp>
      <p:sp>
        <p:nvSpPr>
          <p:cNvPr id="4" name="Slide Number Placeholder 3"/>
          <p:cNvSpPr>
            <a:spLocks noGrp="1"/>
          </p:cNvSpPr>
          <p:nvPr>
            <p:ph type="sldNum" sz="quarter" idx="5"/>
          </p:nvPr>
        </p:nvSpPr>
        <p:spPr/>
        <p:txBody>
          <a:bodyPr/>
          <a:lstStyle/>
          <a:p>
            <a:pPr>
              <a:defRPr/>
            </a:pPr>
            <a:fld id="{959B3B30-5C9B-48AD-8630-2B711D875C85}"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GettyImages_116377250.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740" r="9120"/>
          <a:stretch/>
        </p:blipFill>
        <p:spPr>
          <a:xfrm>
            <a:off x="0" y="0"/>
            <a:ext cx="9279463" cy="6867331"/>
          </a:xfrm>
          <a:prstGeom prst="rect">
            <a:avLst/>
          </a:prstGeom>
          <a:noFill/>
          <a:ln>
            <a:noFill/>
          </a:ln>
        </p:spPr>
      </p:pic>
      <p:sp>
        <p:nvSpPr>
          <p:cNvPr id="7" name="Rectangle 6"/>
          <p:cNvSpPr/>
          <p:nvPr userDrawn="1"/>
        </p:nvSpPr>
        <p:spPr>
          <a:xfrm>
            <a:off x="0" y="3200400"/>
            <a:ext cx="60198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24"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pic>
        <p:nvPicPr>
          <p:cNvPr id="2" name="Picture 1" descr="tru_logo_4cp_pos_noTM.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6200" y="228600"/>
            <a:ext cx="3041150" cy="123130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42-19733431.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1110"/>
          <a:stretch/>
        </p:blipFill>
        <p:spPr>
          <a:xfrm>
            <a:off x="0" y="0"/>
            <a:ext cx="9145242" cy="6851388"/>
          </a:xfrm>
          <a:prstGeom prst="rect">
            <a:avLst/>
          </a:prstGeom>
        </p:spPr>
      </p:pic>
      <p:sp>
        <p:nvSpPr>
          <p:cNvPr id="7" name="Rectangle 6"/>
          <p:cNvSpPr/>
          <p:nvPr userDrawn="1"/>
        </p:nvSpPr>
        <p:spPr>
          <a:xfrm>
            <a:off x="0" y="3200400"/>
            <a:ext cx="60198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24"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pic>
        <p:nvPicPr>
          <p:cNvPr id="2" name="Picture 1" descr="tru_logo_4cp_pos_noTM.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6200" y="228600"/>
            <a:ext cx="3041150" cy="1231302"/>
          </a:xfrm>
          <a:prstGeom prst="rect">
            <a:avLst/>
          </a:prstGeom>
        </p:spPr>
      </p:pic>
    </p:spTree>
    <p:extLst>
      <p:ext uri="{BB962C8B-B14F-4D97-AF65-F5344CB8AC3E}">
        <p14:creationId xmlns:p14="http://schemas.microsoft.com/office/powerpoint/2010/main" xmlns="" val="3723121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9" name="Picture 8" descr="tru_logo_4cp_pos_noTM.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200" y="216498"/>
            <a:ext cx="3041150" cy="1231302"/>
          </a:xfrm>
          <a:prstGeom prst="rect">
            <a:avLst/>
          </a:prstGeom>
        </p:spPr>
      </p:pic>
      <p:sp>
        <p:nvSpPr>
          <p:cNvPr id="10" name="Rectangle 9"/>
          <p:cNvSpPr/>
          <p:nvPr userDrawn="1"/>
        </p:nvSpPr>
        <p:spPr>
          <a:xfrm>
            <a:off x="0" y="3200400"/>
            <a:ext cx="60198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4724400"/>
            <a:ext cx="45720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14"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15"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7732776" cy="4648200"/>
          </a:xfrm>
        </p:spPr>
        <p:txBody>
          <a:bodyPr/>
          <a:lstStyle>
            <a:lvl1pPr>
              <a:buClr>
                <a:schemeClr val="accent2"/>
              </a:buClr>
              <a:defRPr>
                <a:latin typeface="Arial"/>
                <a:cs typeface="Arial"/>
              </a:defRPr>
            </a:lvl1pPr>
            <a:lvl2pPr>
              <a:buClr>
                <a:schemeClr val="accent2"/>
              </a:buClr>
              <a:defRPr>
                <a:latin typeface="Arial"/>
                <a:cs typeface="Arial"/>
              </a:defRPr>
            </a:lvl2pPr>
            <a:lvl3pPr>
              <a:buClr>
                <a:schemeClr val="accent2"/>
              </a:buClr>
              <a:defRPr>
                <a:latin typeface="Arial"/>
                <a:cs typeface="Arial"/>
              </a:defRPr>
            </a:lvl3pPr>
            <a:lvl4pPr>
              <a:buClr>
                <a:schemeClr val="accent2"/>
              </a:buClr>
              <a:defRPr>
                <a:latin typeface="Arial"/>
                <a:cs typeface="Arial"/>
              </a:defRPr>
            </a:lvl4pPr>
            <a:lvl5pPr>
              <a:buClr>
                <a:schemeClr val="accent2"/>
              </a:buCl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136D35A-947D-450B-BDAF-9AABAF18ACB9}" type="slidenum">
              <a:rPr lang="en-US" smtClean="0"/>
              <a:pPr/>
              <a:t>‹#›</a:t>
            </a:fld>
            <a:endParaRPr lang="en-US" dirty="0"/>
          </a:p>
        </p:txBody>
      </p:sp>
      <p:sp>
        <p:nvSpPr>
          <p:cNvPr id="9"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r>
              <a:rPr lang="en-US" dirty="0" smtClean="0">
                <a:sym typeface="Symbol"/>
              </a:rPr>
              <a:t>2012 </a:t>
            </a:r>
            <a:r>
              <a:rPr lang="en-US" dirty="0" err="1" smtClean="0">
                <a:sym typeface="Symbol"/>
              </a:rPr>
              <a:t>Truven</a:t>
            </a:r>
            <a:r>
              <a:rPr lang="en-US" dirty="0" smtClean="0">
                <a:sym typeface="Symbol"/>
              </a:rPr>
              <a:t> Health Analytics  ◦  June 2012</a:t>
            </a:r>
            <a:endParaRPr lang="en-US" dirty="0">
              <a:sym typeface="Symbol"/>
            </a:endParaRPr>
          </a:p>
        </p:txBody>
      </p:sp>
      <p:sp>
        <p:nvSpPr>
          <p:cNvPr id="7"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6D35A-947D-450B-BDAF-9AABAF18ACB9}" type="slidenum">
              <a:rPr lang="en-US" smtClean="0"/>
              <a:pPr/>
              <a:t>‹#›</a:t>
            </a:fld>
            <a:endParaRPr lang="en-US"/>
          </a:p>
        </p:txBody>
      </p:sp>
      <p:sp>
        <p:nvSpPr>
          <p:cNvPr id="9"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r>
              <a:rPr lang="en-US" dirty="0" smtClean="0">
                <a:sym typeface="Symbol"/>
              </a:rPr>
              <a:t>2012 </a:t>
            </a:r>
            <a:r>
              <a:rPr lang="en-US" dirty="0" err="1" smtClean="0">
                <a:sym typeface="Symbol"/>
              </a:rPr>
              <a:t>Truven</a:t>
            </a:r>
            <a:r>
              <a:rPr lang="en-US" dirty="0" smtClean="0">
                <a:sym typeface="Symbol"/>
              </a:rPr>
              <a:t> Health Analytics  ◦  June 2012</a:t>
            </a:r>
            <a:endParaRPr lang="en-US" dirty="0">
              <a:sym typeface="Symbol"/>
            </a:endParaRPr>
          </a:p>
        </p:txBody>
      </p:sp>
      <p:sp>
        <p:nvSpPr>
          <p:cNvPr id="5"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1143000" y="1524000"/>
            <a:ext cx="7732776" cy="4648200"/>
          </a:xfrm>
        </p:spPr>
        <p:txBody>
          <a:bodyPr/>
          <a:lstStyle>
            <a:lvl1pPr>
              <a:buClr>
                <a:schemeClr val="accent2"/>
              </a:buClr>
              <a:defRPr>
                <a:latin typeface="Arial"/>
                <a:cs typeface="Arial"/>
              </a:defRPr>
            </a:lvl1pPr>
            <a:lvl2pPr>
              <a:buClr>
                <a:schemeClr val="accent2"/>
              </a:buClr>
              <a:defRPr>
                <a:latin typeface="Arial"/>
                <a:cs typeface="Arial"/>
              </a:defRPr>
            </a:lvl2pPr>
            <a:lvl3pPr>
              <a:buClr>
                <a:schemeClr val="accent2"/>
              </a:buClr>
              <a:defRPr>
                <a:latin typeface="Arial"/>
                <a:cs typeface="Arial"/>
              </a:defRPr>
            </a:lvl3pPr>
            <a:lvl4pPr>
              <a:buClr>
                <a:schemeClr val="accent2"/>
              </a:buClr>
              <a:defRPr>
                <a:latin typeface="Arial"/>
                <a:cs typeface="Arial"/>
              </a:defRPr>
            </a:lvl4pPr>
            <a:lvl5pPr>
              <a:buClr>
                <a:schemeClr val="accent2"/>
              </a:buCl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6D35A-947D-450B-BDAF-9AABAF18ACB9}" type="slidenum">
              <a:rPr lang="en-US" smtClean="0"/>
              <a:pPr/>
              <a:t>‹#›</a:t>
            </a:fld>
            <a:endParaRPr lang="en-US"/>
          </a:p>
        </p:txBody>
      </p:sp>
      <p:sp>
        <p:nvSpPr>
          <p:cNvPr id="9"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r>
              <a:rPr lang="en-US" dirty="0" smtClean="0">
                <a:sym typeface="Symbol"/>
              </a:rPr>
              <a:t>2012 </a:t>
            </a:r>
            <a:r>
              <a:rPr lang="en-US" dirty="0" err="1" smtClean="0">
                <a:sym typeface="Symbol"/>
              </a:rPr>
              <a:t>Truven</a:t>
            </a:r>
            <a:r>
              <a:rPr lang="en-US" dirty="0" smtClean="0">
                <a:sym typeface="Symbol"/>
              </a:rPr>
              <a:t> Health Analytics  ◦  June 2012</a:t>
            </a:r>
            <a:endParaRPr lang="en-US" dirty="0">
              <a:sym typeface="Symbol"/>
            </a:endParaRPr>
          </a:p>
        </p:txBody>
      </p:sp>
      <p:sp>
        <p:nvSpPr>
          <p:cNvPr id="5" name="Rectangle 4"/>
          <p:cNvSpPr/>
          <p:nvPr userDrawn="1"/>
        </p:nvSpPr>
        <p:spPr>
          <a:xfrm>
            <a:off x="0" y="0"/>
            <a:ext cx="2590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4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9D60FB6-1520-43CD-8200-3E78DA813671}" type="datetimeFigureOut">
              <a:rPr lang="en-US" smtClean="0"/>
              <a:pPr/>
              <a:t>11/8/2013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136D35A-947D-450B-BDAF-9AABAF18ACB9}"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8686800" y="6400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143000" y="1524001"/>
            <a:ext cx="7696200" cy="4648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6" name="Group 25"/>
          <p:cNvGrpSpPr/>
          <p:nvPr userDrawn="1"/>
        </p:nvGrpSpPr>
        <p:grpSpPr>
          <a:xfrm rot="10800000" flipH="1" flipV="1">
            <a:off x="0" y="233854"/>
            <a:ext cx="990600" cy="604345"/>
            <a:chOff x="0" y="228600"/>
            <a:chExt cx="7543800" cy="1130808"/>
          </a:xfrm>
        </p:grpSpPr>
        <p:sp>
          <p:nvSpPr>
            <p:cNvPr id="10" name="Rectangle 9"/>
            <p:cNvSpPr/>
            <p:nvPr userDrawn="1"/>
          </p:nvSpPr>
          <p:spPr>
            <a:xfrm>
              <a:off x="0" y="228600"/>
              <a:ext cx="6172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40080"/>
              <a:ext cx="75438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1054608"/>
              <a:ext cx="48006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r>
              <a:rPr lang="en-US" dirty="0" smtClean="0">
                <a:sym typeface="Symbol"/>
              </a:rPr>
              <a:t>2012 </a:t>
            </a:r>
            <a:r>
              <a:rPr lang="en-US" dirty="0" err="1" smtClean="0">
                <a:sym typeface="Symbol"/>
              </a:rPr>
              <a:t>Truven</a:t>
            </a:r>
            <a:r>
              <a:rPr lang="en-US" dirty="0" smtClean="0">
                <a:sym typeface="Symbol"/>
              </a:rPr>
              <a:t> Health Analytics  Inc. ◦  June 2012</a:t>
            </a:r>
            <a:endParaRPr lang="en-US" dirty="0">
              <a:sym typeface="Symbol"/>
            </a:endParaRPr>
          </a:p>
        </p:txBody>
      </p:sp>
      <p:sp>
        <p:nvSpPr>
          <p:cNvPr id="6" name="Slide Number Placeholder 5"/>
          <p:cNvSpPr>
            <a:spLocks noGrp="1"/>
          </p:cNvSpPr>
          <p:nvPr>
            <p:ph type="sldNum" sz="quarter" idx="4"/>
          </p:nvPr>
        </p:nvSpPr>
        <p:spPr>
          <a:xfrm>
            <a:off x="8610600" y="6400800"/>
            <a:ext cx="533400" cy="228600"/>
          </a:xfrm>
          <a:prstGeom prst="rect">
            <a:avLst/>
          </a:prstGeom>
        </p:spPr>
        <p:txBody>
          <a:bodyPr vert="horz" lIns="91440" tIns="45720" rIns="91440" bIns="45720" rtlCol="0" anchor="ctr"/>
          <a:lstStyle>
            <a:lvl1pPr algn="r">
              <a:defRPr sz="1000" b="1">
                <a:solidFill>
                  <a:schemeClr val="bg1"/>
                </a:solidFill>
                <a:latin typeface="Melior Com" pitchFamily="18" charset="0"/>
                <a:cs typeface="Gotham Bold" pitchFamily="50" charset="0"/>
              </a:defRPr>
            </a:lvl1pPr>
          </a:lstStyle>
          <a:p>
            <a:fld id="{F66C81C8-30C7-40FE-93BD-3E6CEA768011}" type="slidenum">
              <a:rPr lang="en-US" smtClean="0"/>
              <a:pPr/>
              <a:t>‹#›</a:t>
            </a:fld>
            <a:endParaRPr lang="en-US" dirty="0"/>
          </a:p>
        </p:txBody>
      </p:sp>
      <p:pic>
        <p:nvPicPr>
          <p:cNvPr id="11" name="Picture 10" descr="tru_logo_4cp_pos_noTM.png"/>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152400" y="6019800"/>
            <a:ext cx="2070244" cy="838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Wingdings" charset="2"/>
        <a:buChar char="§"/>
        <a:defRPr sz="2000" b="0" i="0" kern="1200">
          <a:solidFill>
            <a:schemeClr val="tx1"/>
          </a:solidFill>
          <a:latin typeface="Arial"/>
          <a:ea typeface="+mn-ea"/>
          <a:cs typeface="Arial"/>
        </a:defRPr>
      </a:lvl1pPr>
      <a:lvl2pPr marL="742950" indent="-285750" algn="l" defTabSz="914400" rtl="0" eaLnBrk="1" latinLnBrk="0" hangingPunct="1">
        <a:spcBef>
          <a:spcPct val="20000"/>
        </a:spcBef>
        <a:buClr>
          <a:schemeClr val="accent2"/>
        </a:buClr>
        <a:buFont typeface="Wingdings" charset="2"/>
        <a:buChar char="§"/>
        <a:defRPr sz="1800" b="0" i="0" kern="1200">
          <a:solidFill>
            <a:schemeClr val="tx1"/>
          </a:solidFill>
          <a:latin typeface="Arial"/>
          <a:ea typeface="+mn-ea"/>
          <a:cs typeface="Arial"/>
        </a:defRPr>
      </a:lvl2pPr>
      <a:lvl3pPr marL="1143000" indent="-228600" algn="l" defTabSz="914400" rtl="0" eaLnBrk="1" latinLnBrk="0" hangingPunct="1">
        <a:spcBef>
          <a:spcPct val="20000"/>
        </a:spcBef>
        <a:buClr>
          <a:schemeClr val="accent2"/>
        </a:buClr>
        <a:buFont typeface="Wingdings" charset="2"/>
        <a:buChar char="§"/>
        <a:defRPr sz="1600" b="0" i="0" kern="1200">
          <a:solidFill>
            <a:schemeClr val="tx1"/>
          </a:solidFill>
          <a:latin typeface="Arial"/>
          <a:ea typeface="+mn-ea"/>
          <a:cs typeface="Arial"/>
        </a:defRPr>
      </a:lvl3pPr>
      <a:lvl4pPr marL="1600200" indent="-228600" algn="l" defTabSz="914400" rtl="0" eaLnBrk="1" latinLnBrk="0" hangingPunct="1">
        <a:spcBef>
          <a:spcPct val="20000"/>
        </a:spcBef>
        <a:buClr>
          <a:schemeClr val="accent2"/>
        </a:buClr>
        <a:buSzPct val="100000"/>
        <a:buFont typeface="Wingdings" charset="2"/>
        <a:buChar char="§"/>
        <a:defRPr sz="1400" b="0" i="0" kern="1200">
          <a:solidFill>
            <a:schemeClr val="tx1"/>
          </a:solidFill>
          <a:latin typeface="Arial"/>
          <a:ea typeface="+mn-ea"/>
          <a:cs typeface="Arial"/>
        </a:defRPr>
      </a:lvl4pPr>
      <a:lvl5pPr marL="2057400" indent="-228600" algn="l" defTabSz="914400" rtl="0" eaLnBrk="1" latinLnBrk="0" hangingPunct="1">
        <a:spcBef>
          <a:spcPct val="20000"/>
        </a:spcBef>
        <a:buClr>
          <a:schemeClr val="accent2"/>
        </a:buClr>
        <a:buFont typeface="Wingdings" charset="2"/>
        <a:buChar char="§"/>
        <a:defRPr sz="12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Truven Health Analytics </a:t>
            </a:r>
            <a:r>
              <a:rPr lang="en-US" dirty="0" err="1" smtClean="0"/>
              <a:t>Micromedex</a:t>
            </a:r>
            <a:r>
              <a:rPr lang="en-US" dirty="0" smtClean="0"/>
              <a:t> </a:t>
            </a:r>
            <a:endParaRPr lang="en-US" dirty="0"/>
          </a:p>
        </p:txBody>
      </p:sp>
      <p:sp>
        <p:nvSpPr>
          <p:cNvPr id="5" name="Text Placeholder 4"/>
          <p:cNvSpPr>
            <a:spLocks noGrp="1"/>
          </p:cNvSpPr>
          <p:nvPr>
            <p:ph type="body" sz="quarter" idx="10"/>
          </p:nvPr>
        </p:nvSpPr>
        <p:spPr/>
        <p:txBody>
          <a:bodyPr>
            <a:normAutofit/>
          </a:bodyPr>
          <a:lstStyle/>
          <a:p>
            <a:pPr marL="0" indent="0"/>
            <a:r>
              <a:rPr lang="zh-CN" altLang="en-US" sz="2400" dirty="0" smtClean="0"/>
              <a:t>通过新产品和搜索功能以增强药剂学研究进展</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2"/>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C4F6C84-3048-46AA-B4B2-5C8BE0A6E61E}" type="slidenum">
              <a:rPr lang="en-US" smtClean="0">
                <a:latin typeface="Arial" pitchFamily="34" charset="0"/>
                <a:cs typeface="Arial" pitchFamily="34" charset="0"/>
              </a:rPr>
              <a:pPr fontAlgn="base">
                <a:spcBef>
                  <a:spcPct val="0"/>
                </a:spcBef>
                <a:spcAft>
                  <a:spcPct val="0"/>
                </a:spcAft>
              </a:pPr>
              <a:t>10</a:t>
            </a:fld>
            <a:endParaRPr lang="en-US" smtClean="0">
              <a:latin typeface="Arial" pitchFamily="34" charset="0"/>
              <a:cs typeface="Arial" pitchFamily="34" charset="0"/>
            </a:endParaRPr>
          </a:p>
        </p:txBody>
      </p:sp>
      <p:sp>
        <p:nvSpPr>
          <p:cNvPr id="32773" name="Title 3"/>
          <p:cNvSpPr>
            <a:spLocks noGrp="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lvl="1" algn="l" rtl="0">
              <a:spcBef>
                <a:spcPct val="0"/>
              </a:spcBef>
            </a:pPr>
            <a:r>
              <a:rPr lang="en-US" altLang="zh-CN" sz="2400" dirty="0" smtClean="0">
                <a:solidFill>
                  <a:schemeClr val="tx2"/>
                </a:solidFill>
              </a:rPr>
              <a:t>Advanced Searching </a:t>
            </a:r>
            <a:r>
              <a:rPr lang="zh-CN" altLang="en-US" sz="2400" dirty="0" smtClean="0">
                <a:solidFill>
                  <a:schemeClr val="tx2"/>
                </a:solidFill>
              </a:rPr>
              <a:t>新高级搜索实例</a:t>
            </a:r>
            <a:endParaRPr lang="en-US" altLang="en-US" sz="2400" dirty="0">
              <a:solidFill>
                <a:schemeClr val="tx2"/>
              </a:solidFill>
            </a:endParaRPr>
          </a:p>
        </p:txBody>
      </p:sp>
      <p:sp>
        <p:nvSpPr>
          <p:cNvPr id="5" name="内容占位符 4"/>
          <p:cNvSpPr>
            <a:spLocks noGrp="1"/>
          </p:cNvSpPr>
          <p:nvPr>
            <p:ph idx="1"/>
          </p:nvPr>
        </p:nvSpPr>
        <p:spPr/>
        <p:txBody>
          <a:bodyPr/>
          <a:lstStyle/>
          <a:p>
            <a:endParaRPr lang="zh-CN" altLang="en-US"/>
          </a:p>
        </p:txBody>
      </p:sp>
      <p:pic>
        <p:nvPicPr>
          <p:cNvPr id="7" name="Picture 3"/>
          <p:cNvPicPr>
            <a:picLocks noChangeAspect="1" noChangeArrowheads="1"/>
          </p:cNvPicPr>
          <p:nvPr/>
        </p:nvPicPr>
        <p:blipFill>
          <a:blip r:embed="rId3" cstate="print"/>
          <a:srcRect/>
          <a:stretch>
            <a:fillRect/>
          </a:stretch>
        </p:blipFill>
        <p:spPr bwMode="auto">
          <a:xfrm>
            <a:off x="0" y="1305600"/>
            <a:ext cx="9605600" cy="5400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2"/>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C4F6C84-3048-46AA-B4B2-5C8BE0A6E61E}" type="slidenum">
              <a:rPr lang="en-US" smtClean="0">
                <a:latin typeface="Arial" pitchFamily="34" charset="0"/>
                <a:cs typeface="Arial" pitchFamily="34" charset="0"/>
              </a:rPr>
              <a:pPr fontAlgn="base">
                <a:spcBef>
                  <a:spcPct val="0"/>
                </a:spcBef>
                <a:spcAft>
                  <a:spcPct val="0"/>
                </a:spcAft>
              </a:pPr>
              <a:t>11</a:t>
            </a:fld>
            <a:endParaRPr lang="en-US" smtClean="0">
              <a:latin typeface="Arial" pitchFamily="34" charset="0"/>
              <a:cs typeface="Arial" pitchFamily="34" charset="0"/>
            </a:endParaRPr>
          </a:p>
        </p:txBody>
      </p:sp>
      <p:sp>
        <p:nvSpPr>
          <p:cNvPr id="32773" name="Title 3"/>
          <p:cNvSpPr>
            <a:spLocks noGrp="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lvl="1" algn="l" rtl="0">
              <a:spcBef>
                <a:spcPct val="0"/>
              </a:spcBef>
            </a:pPr>
            <a:r>
              <a:rPr lang="en-US" altLang="en-US" sz="2400" dirty="0" smtClean="0">
                <a:solidFill>
                  <a:schemeClr val="tx2"/>
                </a:solidFill>
              </a:rPr>
              <a:t>Search </a:t>
            </a:r>
            <a:r>
              <a:rPr lang="en-US" altLang="en-US" sz="2400" dirty="0">
                <a:solidFill>
                  <a:schemeClr val="tx2"/>
                </a:solidFill>
              </a:rPr>
              <a:t>Accelerator</a:t>
            </a:r>
            <a:r>
              <a:rPr lang="zh-CN" altLang="en-US" sz="2400" dirty="0">
                <a:solidFill>
                  <a:schemeClr val="tx2"/>
                </a:solidFill>
              </a:rPr>
              <a:t> 检索</a:t>
            </a:r>
            <a:r>
              <a:rPr lang="zh-CN" altLang="en-US" sz="2400" dirty="0" smtClean="0">
                <a:solidFill>
                  <a:schemeClr val="tx2"/>
                </a:solidFill>
              </a:rPr>
              <a:t>加速器</a:t>
            </a:r>
            <a:r>
              <a:rPr lang="en-US" altLang="zh-CN" sz="2400" dirty="0" smtClean="0">
                <a:solidFill>
                  <a:schemeClr val="tx2"/>
                </a:solidFill>
              </a:rPr>
              <a:t/>
            </a:r>
            <a:br>
              <a:rPr lang="en-US" altLang="zh-CN" sz="2400" dirty="0" smtClean="0">
                <a:solidFill>
                  <a:schemeClr val="tx2"/>
                </a:solidFill>
              </a:rPr>
            </a:br>
            <a:r>
              <a:rPr lang="zh-CN" altLang="en-US" sz="2400" dirty="0" smtClean="0">
                <a:solidFill>
                  <a:schemeClr val="tx2"/>
                </a:solidFill>
                <a:latin typeface="Arial" pitchFamily="34" charset="0"/>
                <a:cs typeface="Arial" pitchFamily="34" charset="0"/>
              </a:rPr>
              <a:t>持续扩增强化内容</a:t>
            </a:r>
            <a:endParaRPr lang="en-US" altLang="en-US" sz="2400" dirty="0">
              <a:solidFill>
                <a:schemeClr val="tx2"/>
              </a:solidFill>
            </a:endParaRPr>
          </a:p>
        </p:txBody>
      </p:sp>
      <p:sp>
        <p:nvSpPr>
          <p:cNvPr id="5" name="内容占位符 4"/>
          <p:cNvSpPr>
            <a:spLocks noGrp="1"/>
          </p:cNvSpPr>
          <p:nvPr>
            <p:ph idx="1"/>
          </p:nvPr>
        </p:nvSpPr>
        <p:spPr/>
        <p:txBody>
          <a:bodyPr/>
          <a:lstStyle/>
          <a:p>
            <a:endParaRPr lang="zh-CN" altLang="en-US"/>
          </a:p>
        </p:txBody>
      </p:sp>
      <p:pic>
        <p:nvPicPr>
          <p:cNvPr id="6" name="Picture 5"/>
          <p:cNvPicPr>
            <a:picLocks noChangeAspect="1" noChangeArrowheads="1"/>
          </p:cNvPicPr>
          <p:nvPr/>
        </p:nvPicPr>
        <p:blipFill>
          <a:blip r:embed="rId3" cstate="print"/>
          <a:srcRect/>
          <a:stretch>
            <a:fillRect/>
          </a:stretch>
        </p:blipFill>
        <p:spPr bwMode="auto">
          <a:xfrm>
            <a:off x="0" y="1219200"/>
            <a:ext cx="9605600" cy="5400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l" rtl="0">
              <a:spcBef>
                <a:spcPct val="0"/>
              </a:spcBef>
            </a:pPr>
            <a:r>
              <a:rPr lang="en-US" sz="2400" dirty="0" err="1" smtClean="0">
                <a:solidFill>
                  <a:schemeClr val="tx2"/>
                </a:solidFill>
              </a:rPr>
              <a:t>MobileMicromedex</a:t>
            </a:r>
            <a:r>
              <a:rPr lang="en-US" sz="2400" dirty="0" smtClean="0">
                <a:solidFill>
                  <a:schemeClr val="tx2"/>
                </a:solidFill>
              </a:rPr>
              <a:t>  </a:t>
            </a:r>
            <a:r>
              <a:rPr lang="zh-CN" altLang="en-US" sz="2400" dirty="0" smtClean="0">
                <a:solidFill>
                  <a:schemeClr val="tx2"/>
                </a:solidFill>
              </a:rPr>
              <a:t>行动载具应用程序</a:t>
            </a:r>
            <a:endParaRPr lang="en-US" sz="2400" dirty="0">
              <a:solidFill>
                <a:schemeClr val="tx2"/>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1305600"/>
            <a:ext cx="9026092" cy="54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304800" y="990600"/>
            <a:ext cx="8382000" cy="5715000"/>
          </a:xfrm>
          <a:solidFill>
            <a:schemeClr val="bg1"/>
          </a:solidFill>
        </p:spPr>
        <p:txBody>
          <a:bodyPr>
            <a:noAutofit/>
          </a:bodyPr>
          <a:lstStyle/>
          <a:p>
            <a:pPr lvl="0">
              <a:defRPr/>
            </a:pPr>
            <a:r>
              <a:rPr lang="zh-CN" altLang="en-US" sz="1400" dirty="0" smtClean="0"/>
              <a:t>产品更新：</a:t>
            </a:r>
            <a:endParaRPr lang="en-US" altLang="zh-CN" sz="1400" dirty="0" smtClean="0"/>
          </a:p>
          <a:p>
            <a:pPr marL="800100" lvl="1" indent="-342900">
              <a:defRPr/>
            </a:pPr>
            <a:r>
              <a:rPr lang="en-US" sz="1400" dirty="0" smtClean="0"/>
              <a:t>National Institute of Health and Care Excellence (NICE) Accreditation </a:t>
            </a:r>
            <a:r>
              <a:rPr lang="en-US" altLang="zh-CN" sz="1400" dirty="0" smtClean="0"/>
              <a:t>《</a:t>
            </a:r>
            <a:r>
              <a:rPr lang="zh-CN" altLang="en-US" sz="1400" dirty="0" smtClean="0"/>
              <a:t>国家卫生和护理卓越研究所</a:t>
            </a:r>
            <a:r>
              <a:rPr lang="en-US" altLang="zh-CN" sz="1400" dirty="0" smtClean="0"/>
              <a:t>》</a:t>
            </a:r>
            <a:r>
              <a:rPr lang="zh-CN" altLang="en-US" sz="1400" dirty="0" smtClean="0"/>
              <a:t>认证</a:t>
            </a:r>
            <a:endParaRPr lang="en-US" altLang="zh-CN" sz="1400" dirty="0" smtClean="0"/>
          </a:p>
          <a:p>
            <a:pPr marL="800100" lvl="1" indent="-342900">
              <a:defRPr/>
            </a:pPr>
            <a:r>
              <a:rPr lang="en-US" sz="1400" dirty="0" err="1" smtClean="0"/>
              <a:t>Micromedex</a:t>
            </a:r>
            <a:r>
              <a:rPr lang="en-US" sz="1400" dirty="0" smtClean="0"/>
              <a:t> News Feeds  </a:t>
            </a:r>
            <a:r>
              <a:rPr lang="zh-CN" altLang="en-US" sz="1400" dirty="0" smtClean="0"/>
              <a:t>新闻联播</a:t>
            </a:r>
            <a:endParaRPr lang="en-US" altLang="zh-CN" sz="1400" dirty="0" smtClean="0"/>
          </a:p>
          <a:p>
            <a:pPr marL="800100" lvl="1" indent="-342900">
              <a:defRPr/>
            </a:pPr>
            <a:r>
              <a:rPr lang="en-US" sz="1400" dirty="0" smtClean="0"/>
              <a:t>Global Trade Names Searching  </a:t>
            </a:r>
            <a:r>
              <a:rPr lang="zh-CN" altLang="en-US" sz="1400" dirty="0" smtClean="0"/>
              <a:t>全球贸易名称搜索</a:t>
            </a:r>
            <a:endParaRPr lang="en-US" altLang="zh-CN" sz="1400" dirty="0" smtClean="0"/>
          </a:p>
          <a:p>
            <a:pPr marL="800100" lvl="1" indent="-342900">
              <a:defRPr/>
            </a:pPr>
            <a:r>
              <a:rPr lang="en-US" sz="1400" dirty="0" smtClean="0"/>
              <a:t>European Medicines Agency (EMA) Drugs </a:t>
            </a:r>
            <a:r>
              <a:rPr lang="zh-CN" altLang="en-US" sz="1400" dirty="0" smtClean="0"/>
              <a:t>欧洲药品管理局药物</a:t>
            </a:r>
            <a:endParaRPr lang="en-US" altLang="zh-CN" sz="1400" dirty="0" smtClean="0"/>
          </a:p>
          <a:p>
            <a:pPr marL="800100" lvl="1" indent="-342900">
              <a:defRPr/>
            </a:pPr>
            <a:r>
              <a:rPr lang="en-US" sz="1400" dirty="0" smtClean="0"/>
              <a:t>Full </a:t>
            </a:r>
            <a:r>
              <a:rPr lang="en-US" sz="1400" dirty="0" err="1" smtClean="0"/>
              <a:t>parenteral</a:t>
            </a:r>
            <a:r>
              <a:rPr lang="en-US" sz="1400" dirty="0" smtClean="0"/>
              <a:t> intravenous drug &amp; solutions monographs  </a:t>
            </a:r>
            <a:r>
              <a:rPr lang="zh-CN" altLang="en-US" sz="1400" dirty="0" smtClean="0"/>
              <a:t>完整非肠道静脉注射毒品和溶液</a:t>
            </a:r>
            <a:endParaRPr lang="en-US" altLang="zh-CN" sz="1400" dirty="0" smtClean="0"/>
          </a:p>
          <a:p>
            <a:pPr marL="800100" lvl="1" indent="-342900">
              <a:defRPr/>
            </a:pPr>
            <a:r>
              <a:rPr lang="en-US" sz="1400" dirty="0" smtClean="0"/>
              <a:t>Australian land and marine-life toxicology content</a:t>
            </a:r>
            <a:r>
              <a:rPr lang="zh-CN" altLang="en-US" sz="1400" dirty="0" smtClean="0"/>
              <a:t> 澳大利亚陆地和海洋生物毒理学内容</a:t>
            </a:r>
            <a:endParaRPr lang="en-US" altLang="zh-CN" sz="1400" dirty="0" smtClean="0"/>
          </a:p>
          <a:p>
            <a:pPr marL="800100" lvl="1" indent="-342900">
              <a:defRPr/>
            </a:pPr>
            <a:r>
              <a:rPr lang="en-US" sz="1400" dirty="0" err="1" smtClean="0"/>
              <a:t>CareNotes</a:t>
            </a:r>
            <a:r>
              <a:rPr lang="en-US" sz="1400" dirty="0" smtClean="0"/>
              <a:t> available in 15 international languages </a:t>
            </a:r>
            <a:r>
              <a:rPr lang="zh-CN" altLang="en-US" sz="1400" dirty="0" smtClean="0"/>
              <a:t>完整照护信息以通过十五国际语言</a:t>
            </a:r>
            <a:endParaRPr lang="en-US" sz="1400" dirty="0" smtClean="0"/>
          </a:p>
          <a:p>
            <a:pPr lvl="0"/>
            <a:r>
              <a:rPr lang="zh-CN" altLang="en-US" sz="1400" dirty="0" smtClean="0"/>
              <a:t>新</a:t>
            </a:r>
            <a:r>
              <a:rPr lang="en-US" sz="1400" dirty="0" smtClean="0"/>
              <a:t>E</a:t>
            </a:r>
            <a:r>
              <a:rPr lang="zh-CN" altLang="en-US" sz="1400" dirty="0" smtClean="0"/>
              <a:t>组产品介绍：</a:t>
            </a:r>
            <a:endParaRPr lang="en-US" sz="1400" dirty="0" smtClean="0"/>
          </a:p>
          <a:p>
            <a:pPr lvl="1"/>
            <a:r>
              <a:rPr lang="en-US" sz="1400" dirty="0" err="1" smtClean="0"/>
              <a:t>AfterCare</a:t>
            </a:r>
            <a:r>
              <a:rPr lang="en-US" sz="1400" dirty="0" smtClean="0"/>
              <a:t> Instruct or Discharge Instructions  </a:t>
            </a:r>
            <a:r>
              <a:rPr lang="zh-CN" altLang="en-US" sz="1400" dirty="0" smtClean="0"/>
              <a:t>善后指示，出院指示</a:t>
            </a:r>
            <a:endParaRPr lang="en-US" altLang="zh-CN" sz="1400" dirty="0" smtClean="0"/>
          </a:p>
          <a:p>
            <a:pPr lvl="1"/>
            <a:r>
              <a:rPr lang="en-US" sz="1400" dirty="0" err="1" smtClean="0"/>
              <a:t>DrugNotes</a:t>
            </a:r>
            <a:r>
              <a:rPr lang="en-US" sz="1400" dirty="0" smtClean="0"/>
              <a:t> System  </a:t>
            </a:r>
            <a:r>
              <a:rPr lang="zh-CN" altLang="en-US" sz="1400" dirty="0" smtClean="0"/>
              <a:t>药物说明书系统</a:t>
            </a:r>
            <a:endParaRPr lang="en-US" altLang="zh-CN" sz="1400" dirty="0" smtClean="0"/>
          </a:p>
          <a:p>
            <a:pPr lvl="1"/>
            <a:r>
              <a:rPr lang="en-US" sz="1400" dirty="0" smtClean="0"/>
              <a:t>Detailed Drug Information for the Consumer  </a:t>
            </a:r>
            <a:r>
              <a:rPr lang="zh-CN" altLang="en-US" sz="1400" dirty="0" smtClean="0"/>
              <a:t>详细药物消费资讯</a:t>
            </a:r>
            <a:endParaRPr lang="en-US" altLang="zh-CN" sz="1400" dirty="0" smtClean="0"/>
          </a:p>
          <a:p>
            <a:pPr lvl="1"/>
            <a:r>
              <a:rPr lang="en-US" sz="1400" dirty="0" err="1" smtClean="0"/>
              <a:t>Kinetidex</a:t>
            </a:r>
            <a:r>
              <a:rPr lang="en-US" sz="1400" dirty="0" smtClean="0"/>
              <a:t> System  </a:t>
            </a:r>
            <a:r>
              <a:rPr lang="zh-CN" altLang="en-US" sz="1400" dirty="0" smtClean="0"/>
              <a:t>药物动力学系统</a:t>
            </a:r>
            <a:endParaRPr lang="en-US" altLang="zh-CN" sz="1400" dirty="0" smtClean="0"/>
          </a:p>
          <a:p>
            <a:pPr lvl="1"/>
            <a:r>
              <a:rPr lang="en-US" sz="1400" dirty="0" err="1" smtClean="0"/>
              <a:t>Neofax</a:t>
            </a:r>
            <a:r>
              <a:rPr lang="en-US" sz="1400" dirty="0" smtClean="0"/>
              <a:t> and Pediatrics Drug Information  </a:t>
            </a:r>
            <a:r>
              <a:rPr lang="zh-CN" altLang="en-US" sz="1400" dirty="0" smtClean="0"/>
              <a:t>新生儿和儿科用药信息</a:t>
            </a:r>
            <a:endParaRPr lang="en-US" sz="1400" dirty="0" smtClean="0"/>
          </a:p>
          <a:p>
            <a:pPr lvl="0"/>
            <a:r>
              <a:rPr lang="zh-CN" altLang="en-US" sz="1400" dirty="0" smtClean="0"/>
              <a:t>新高级搜索实例：</a:t>
            </a:r>
            <a:endParaRPr lang="en-US" altLang="zh-CN" sz="1400" dirty="0" smtClean="0"/>
          </a:p>
          <a:p>
            <a:pPr lvl="1"/>
            <a:r>
              <a:rPr lang="en-US" sz="1400" dirty="0" smtClean="0"/>
              <a:t>Drugs that Cause</a:t>
            </a:r>
          </a:p>
          <a:p>
            <a:pPr lvl="1"/>
            <a:r>
              <a:rPr lang="en-US" sz="1400" dirty="0" smtClean="0"/>
              <a:t>Drugs that Treat</a:t>
            </a:r>
          </a:p>
          <a:p>
            <a:pPr lvl="1"/>
            <a:r>
              <a:rPr lang="zh-CN" altLang="en-US" sz="1400" dirty="0" smtClean="0"/>
              <a:t>其他</a:t>
            </a:r>
            <a:endParaRPr lang="en-US" sz="1400" dirty="0" smtClean="0"/>
          </a:p>
          <a:p>
            <a:r>
              <a:rPr lang="zh-CN" altLang="en-US" sz="1400" dirty="0" smtClean="0"/>
              <a:t>新产品</a:t>
            </a:r>
            <a:r>
              <a:rPr lang="zh-CN" altLang="en-US" sz="1400" dirty="0" smtClean="0">
                <a:latin typeface="Arial" pitchFamily="34" charset="0"/>
                <a:cs typeface="Arial" pitchFamily="34" charset="0"/>
              </a:rPr>
              <a:t>独家功能：</a:t>
            </a:r>
            <a:r>
              <a:rPr lang="zh-CN" altLang="en-US" sz="1400" dirty="0" smtClean="0"/>
              <a:t>：</a:t>
            </a:r>
            <a:endParaRPr lang="en-US" sz="1400" dirty="0" smtClean="0"/>
          </a:p>
          <a:p>
            <a:pPr lvl="1"/>
            <a:r>
              <a:rPr lang="en-US" sz="1400" dirty="0" smtClean="0"/>
              <a:t>Search Accelerator</a:t>
            </a:r>
            <a:r>
              <a:rPr lang="zh-CN" altLang="en-US" sz="1400" dirty="0" smtClean="0"/>
              <a:t> </a:t>
            </a:r>
            <a:r>
              <a:rPr lang="zh-CN" altLang="en-US" sz="1400" dirty="0" smtClean="0">
                <a:latin typeface="Arial" pitchFamily="34" charset="0"/>
                <a:cs typeface="Arial" pitchFamily="34" charset="0"/>
              </a:rPr>
              <a:t>检索加速器</a:t>
            </a:r>
            <a:endParaRPr lang="en-US" sz="1400" dirty="0" smtClean="0">
              <a:latin typeface="Arial" pitchFamily="34" charset="0"/>
              <a:cs typeface="Arial" pitchFamily="34" charset="0"/>
            </a:endParaRPr>
          </a:p>
          <a:p>
            <a:pPr lvl="1"/>
            <a:r>
              <a:rPr lang="en-US" sz="1400" dirty="0" err="1" smtClean="0"/>
              <a:t>MobileMicromedex</a:t>
            </a:r>
            <a:r>
              <a:rPr lang="en-US" sz="1400" dirty="0" smtClean="0"/>
              <a:t>  </a:t>
            </a:r>
            <a:r>
              <a:rPr lang="zh-CN" altLang="en-US" sz="1400" dirty="0" smtClean="0"/>
              <a:t>行动载具应用程序</a:t>
            </a:r>
            <a:endParaRPr lang="en-US" sz="1400" dirty="0" smtClean="0">
              <a:latin typeface="Arial" pitchFamily="34" charset="0"/>
              <a:cs typeface="Arial" pitchFamily="34" charset="0"/>
            </a:endParaRPr>
          </a:p>
        </p:txBody>
      </p:sp>
      <p:sp>
        <p:nvSpPr>
          <p:cNvPr id="22531" name="Title 2"/>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pPr marL="342900" lvl="0" indent="-342900">
              <a:spcBef>
                <a:spcPct val="20000"/>
              </a:spcBef>
              <a:defRPr/>
            </a:pPr>
            <a:r>
              <a:rPr lang="zh-CN" altLang="en-US" dirty="0" smtClean="0"/>
              <a:t>课程内容大纲</a:t>
            </a:r>
            <a:endParaRPr lang="en-US" altLang="zh-CN" dirty="0" smtClean="0"/>
          </a:p>
        </p:txBody>
      </p:sp>
      <p:sp>
        <p:nvSpPr>
          <p:cNvPr id="22532" name="Slide Number Placeholder 4"/>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EFFC75EB-E7A1-417E-9629-FD5AA4C2CD1A}" type="slidenum">
              <a:rPr lang="en-US" smtClean="0">
                <a:latin typeface="Arial" pitchFamily="34" charset="0"/>
                <a:cs typeface="Arial" pitchFamily="34" charset="0"/>
              </a:rPr>
              <a:pPr fontAlgn="base">
                <a:spcBef>
                  <a:spcPct val="0"/>
                </a:spcBef>
                <a:spcAft>
                  <a:spcPct val="0"/>
                </a:spcAft>
              </a:pPr>
              <a:t>2</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514600"/>
            <a:ext cx="91440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1" name="Content Placeholder 1"/>
          <p:cNvSpPr>
            <a:spLocks noGrp="1"/>
          </p:cNvSpPr>
          <p:nvPr>
            <p:ph idx="1"/>
          </p:nvPr>
        </p:nvSpPr>
        <p:spPr>
          <a:xfrm>
            <a:off x="990600" y="914400"/>
            <a:ext cx="6477000" cy="1676400"/>
          </a:xfrm>
        </p:spPr>
        <p:txBody>
          <a:bodyPr>
            <a:normAutofit/>
          </a:bodyPr>
          <a:lstStyle/>
          <a:p>
            <a:r>
              <a:rPr lang="zh-CN" altLang="en-US" sz="1800" dirty="0" smtClean="0"/>
              <a:t>国家卫生和护理卓越研究所</a:t>
            </a:r>
            <a:r>
              <a:rPr lang="en-US" altLang="zh-TW" sz="1800" dirty="0" smtClean="0">
                <a:latin typeface="Arial" pitchFamily="34" charset="0"/>
                <a:cs typeface="Arial" pitchFamily="34" charset="0"/>
              </a:rPr>
              <a:t>(NICE)</a:t>
            </a:r>
            <a:r>
              <a:rPr lang="zh-CN" altLang="en-US" sz="1800" dirty="0" smtClean="0">
                <a:latin typeface="Arial" pitchFamily="34" charset="0"/>
                <a:cs typeface="Arial" pitchFamily="34" charset="0"/>
              </a:rPr>
              <a:t>认证</a:t>
            </a:r>
            <a:endParaRPr lang="en-US" sz="1800" dirty="0" smtClean="0">
              <a:latin typeface="Arial" pitchFamily="34" charset="0"/>
              <a:cs typeface="Arial" pitchFamily="34" charset="0"/>
            </a:endParaRPr>
          </a:p>
        </p:txBody>
      </p:sp>
      <p:sp>
        <p:nvSpPr>
          <p:cNvPr id="32772" name="Slide Number Placeholder 2"/>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C4F6C84-3048-46AA-B4B2-5C8BE0A6E61E}" type="slidenum">
              <a:rPr lang="en-US" smtClean="0">
                <a:latin typeface="Arial" pitchFamily="34" charset="0"/>
                <a:cs typeface="Arial" pitchFamily="34" charset="0"/>
              </a:rPr>
              <a:pPr fontAlgn="base">
                <a:spcBef>
                  <a:spcPct val="0"/>
                </a:spcBef>
                <a:spcAft>
                  <a:spcPct val="0"/>
                </a:spcAft>
              </a:pPr>
              <a:t>3</a:t>
            </a:fld>
            <a:endParaRPr lang="en-US" smtClean="0">
              <a:latin typeface="Arial" pitchFamily="34" charset="0"/>
              <a:cs typeface="Arial" pitchFamily="34" charset="0"/>
            </a:endParaRPr>
          </a:p>
        </p:txBody>
      </p:sp>
      <p:sp>
        <p:nvSpPr>
          <p:cNvPr id="32773" name="Title 3"/>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zh-CN" altLang="en-US" dirty="0" smtClean="0">
                <a:latin typeface="Arial" pitchFamily="34" charset="0"/>
                <a:ea typeface="Calibri" pitchFamily="34" charset="0"/>
                <a:cs typeface="Arial" pitchFamily="34" charset="0"/>
              </a:rPr>
              <a:t>支持做出自信临床决策的丰富证据</a:t>
            </a:r>
            <a:endParaRPr lang="en-US" dirty="0" smtClean="0">
              <a:latin typeface="Arial" pitchFamily="34" charset="0"/>
              <a:ea typeface="Calibri" pitchFamily="34" charset="0"/>
              <a:cs typeface="Arial" pitchFamily="34" charset="0"/>
            </a:endParaRPr>
          </a:p>
        </p:txBody>
      </p:sp>
      <p:pic>
        <p:nvPicPr>
          <p:cNvPr id="32774" name="Picture 2"/>
          <p:cNvPicPr>
            <a:picLocks noChangeAspect="1" noChangeArrowheads="1"/>
          </p:cNvPicPr>
          <p:nvPr/>
        </p:nvPicPr>
        <p:blipFill>
          <a:blip r:embed="rId3" cstate="print"/>
          <a:srcRect t="11887" r="2286" b="25600"/>
          <a:stretch>
            <a:fillRect/>
          </a:stretch>
        </p:blipFill>
        <p:spPr bwMode="auto">
          <a:xfrm>
            <a:off x="152400" y="2590800"/>
            <a:ext cx="8839200" cy="3505200"/>
          </a:xfrm>
          <a:prstGeom prst="rect">
            <a:avLst/>
          </a:prstGeom>
          <a:noFill/>
          <a:ln w="9525">
            <a:noFill/>
            <a:miter lim="800000"/>
            <a:headEnd/>
            <a:tailEnd/>
          </a:ln>
        </p:spPr>
      </p:pic>
      <p:pic>
        <p:nvPicPr>
          <p:cNvPr id="32775" name="Picture 8"/>
          <p:cNvPicPr>
            <a:picLocks noChangeAspect="1" noChangeArrowheads="1"/>
          </p:cNvPicPr>
          <p:nvPr/>
        </p:nvPicPr>
        <p:blipFill>
          <a:blip r:embed="rId4" cstate="print"/>
          <a:srcRect l="31128" t="35799" r="30934" b="39299"/>
          <a:stretch>
            <a:fillRect/>
          </a:stretch>
        </p:blipFill>
        <p:spPr bwMode="auto">
          <a:xfrm>
            <a:off x="1447799" y="1295400"/>
            <a:ext cx="2598821" cy="1066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pPr marL="342900" indent="-342900">
              <a:spcBef>
                <a:spcPct val="20000"/>
              </a:spcBef>
              <a:defRPr/>
            </a:pPr>
            <a:r>
              <a:rPr lang="en-US" dirty="0" err="1" smtClean="0">
                <a:latin typeface="Arial Unicode MS" pitchFamily="34" charset="-122"/>
                <a:ea typeface="Arial Unicode MS" pitchFamily="34" charset="-122"/>
                <a:cs typeface="Arial Unicode MS" pitchFamily="34" charset="-122"/>
              </a:rPr>
              <a:t>Micromedex</a:t>
            </a:r>
            <a:r>
              <a:rPr lang="en-US" dirty="0" smtClean="0">
                <a:latin typeface="Arial Unicode MS" pitchFamily="34" charset="-122"/>
                <a:ea typeface="Arial Unicode MS" pitchFamily="34" charset="-122"/>
                <a:cs typeface="Arial Unicode MS" pitchFamily="34" charset="-122"/>
              </a:rPr>
              <a:t> News Feeds  </a:t>
            </a:r>
            <a:r>
              <a:rPr lang="zh-CN" altLang="en-US" dirty="0" smtClean="0">
                <a:latin typeface="Arial Unicode MS" pitchFamily="34" charset="-122"/>
                <a:ea typeface="Arial Unicode MS" pitchFamily="34" charset="-122"/>
                <a:cs typeface="Arial Unicode MS" pitchFamily="34" charset="-122"/>
              </a:rPr>
              <a:t>新闻联播</a:t>
            </a:r>
            <a:endParaRPr lang="en-US" altLang="zh-CN" dirty="0" smtClean="0">
              <a:latin typeface="Arial Unicode MS" pitchFamily="34" charset="-122"/>
              <a:ea typeface="Arial Unicode MS" pitchFamily="34" charset="-122"/>
              <a:cs typeface="Arial Unicode MS" pitchFamily="34" charset="-122"/>
            </a:endParaRPr>
          </a:p>
        </p:txBody>
      </p:sp>
      <p:sp>
        <p:nvSpPr>
          <p:cNvPr id="22532" name="Slide Number Placeholder 4"/>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EFFC75EB-E7A1-417E-9629-FD5AA4C2CD1A}" type="slidenum">
              <a:rPr lang="en-US" smtClean="0">
                <a:latin typeface="Arial" pitchFamily="34" charset="0"/>
                <a:cs typeface="Arial" pitchFamily="34" charset="0"/>
              </a:rPr>
              <a:pPr fontAlgn="base">
                <a:spcBef>
                  <a:spcPct val="0"/>
                </a:spcBef>
                <a:spcAft>
                  <a:spcPct val="0"/>
                </a:spcAft>
              </a:pPr>
              <a:t>4</a:t>
            </a:fld>
            <a:endParaRPr lang="en-US" smtClean="0">
              <a:latin typeface="Arial" pitchFamily="34" charset="0"/>
              <a:cs typeface="Arial" pitchFamily="34" charset="0"/>
            </a:endParaRPr>
          </a:p>
        </p:txBody>
      </p:sp>
      <p:sp>
        <p:nvSpPr>
          <p:cNvPr id="5" name="Content Placeholder 4"/>
          <p:cNvSpPr>
            <a:spLocks noGrp="1"/>
          </p:cNvSpPr>
          <p:nvPr>
            <p:ph idx="1"/>
          </p:nvPr>
        </p:nvSpPr>
        <p:spPr/>
        <p:txBody>
          <a:bodyPr/>
          <a:lstStyle/>
          <a:p>
            <a:endParaRPr lang="en-US"/>
          </a:p>
        </p:txBody>
      </p:sp>
      <p:pic>
        <p:nvPicPr>
          <p:cNvPr id="6" name="Picture 3"/>
          <p:cNvPicPr>
            <a:picLocks noChangeAspect="1" noChangeArrowheads="1"/>
          </p:cNvPicPr>
          <p:nvPr/>
        </p:nvPicPr>
        <p:blipFill>
          <a:blip r:embed="rId2" cstate="print"/>
          <a:srcRect/>
          <a:stretch>
            <a:fillRect/>
          </a:stretch>
        </p:blipFill>
        <p:spPr bwMode="auto">
          <a:xfrm>
            <a:off x="0" y="983964"/>
            <a:ext cx="11126550" cy="6255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2"/>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C4F6C84-3048-46AA-B4B2-5C8BE0A6E61E}" type="slidenum">
              <a:rPr lang="en-US" smtClean="0">
                <a:latin typeface="Arial" pitchFamily="34" charset="0"/>
                <a:cs typeface="Arial" pitchFamily="34" charset="0"/>
              </a:rPr>
              <a:pPr fontAlgn="base">
                <a:spcBef>
                  <a:spcPct val="0"/>
                </a:spcBef>
                <a:spcAft>
                  <a:spcPct val="0"/>
                </a:spcAft>
              </a:pPr>
              <a:t>5</a:t>
            </a:fld>
            <a:endParaRPr lang="en-US" smtClean="0">
              <a:latin typeface="Arial" pitchFamily="34" charset="0"/>
              <a:cs typeface="Arial" pitchFamily="34" charset="0"/>
            </a:endParaRPr>
          </a:p>
        </p:txBody>
      </p:sp>
      <p:sp>
        <p:nvSpPr>
          <p:cNvPr id="32773" name="Title 3"/>
          <p:cNvSpPr>
            <a:spLocks noGrp="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lvl="1" algn="l" rtl="0">
              <a:spcBef>
                <a:spcPct val="0"/>
              </a:spcBef>
            </a:pPr>
            <a:r>
              <a:rPr lang="en-US" sz="2400" dirty="0" smtClean="0">
                <a:solidFill>
                  <a:schemeClr val="tx2"/>
                </a:solidFill>
              </a:rPr>
              <a:t>Global Trade Names Searching  </a:t>
            </a:r>
            <a:r>
              <a:rPr lang="zh-CN" altLang="en-US" sz="2400" dirty="0" smtClean="0">
                <a:solidFill>
                  <a:schemeClr val="tx2"/>
                </a:solidFill>
              </a:rPr>
              <a:t>全球贸易名称搜索</a:t>
            </a:r>
            <a:r>
              <a:rPr lang="en-US" altLang="zh-CN" sz="2400" dirty="0" smtClean="0">
                <a:solidFill>
                  <a:schemeClr val="tx2"/>
                </a:solidFill>
              </a:rPr>
              <a:t/>
            </a:r>
            <a:br>
              <a:rPr lang="en-US" altLang="zh-CN" sz="2400" dirty="0" smtClean="0">
                <a:solidFill>
                  <a:schemeClr val="tx2"/>
                </a:solidFill>
              </a:rPr>
            </a:br>
            <a:r>
              <a:rPr lang="zh-CN" altLang="en-US" sz="2400" dirty="0">
                <a:solidFill>
                  <a:schemeClr val="tx2"/>
                </a:solidFill>
              </a:rPr>
              <a:t>收录欧洲药品管理局</a:t>
            </a:r>
            <a:r>
              <a:rPr lang="en-US" altLang="zh-TW" sz="2400" dirty="0">
                <a:solidFill>
                  <a:schemeClr val="tx2"/>
                </a:solidFill>
              </a:rPr>
              <a:t>(EMA)</a:t>
            </a:r>
            <a:r>
              <a:rPr lang="zh-CN" altLang="en-US" sz="2400" dirty="0">
                <a:solidFill>
                  <a:schemeClr val="tx2"/>
                </a:solidFill>
              </a:rPr>
              <a:t>批准的药物与全球商标名</a:t>
            </a:r>
            <a:r>
              <a:rPr lang="en-US" sz="2400" dirty="0">
                <a:solidFill>
                  <a:schemeClr val="tx2"/>
                </a:solidFill>
              </a:rPr>
              <a:t/>
            </a:r>
            <a:br>
              <a:rPr lang="en-US" sz="2400" dirty="0">
                <a:solidFill>
                  <a:schemeClr val="tx2"/>
                </a:solidFill>
              </a:rPr>
            </a:br>
            <a:endParaRPr lang="en-US" altLang="en-US" sz="2400" dirty="0">
              <a:solidFill>
                <a:schemeClr val="tx2"/>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81000" y="776883"/>
            <a:ext cx="8108156" cy="6081117"/>
          </a:xfrm>
          <a:prstGeom prst="rect">
            <a:avLst/>
          </a:prstGeom>
          <a:noFill/>
          <a:ln>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2"/>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C4F6C84-3048-46AA-B4B2-5C8BE0A6E61E}" type="slidenum">
              <a:rPr lang="en-US" smtClean="0">
                <a:latin typeface="Arial" pitchFamily="34" charset="0"/>
                <a:cs typeface="Arial" pitchFamily="34" charset="0"/>
              </a:rPr>
              <a:pPr fontAlgn="base">
                <a:spcBef>
                  <a:spcPct val="0"/>
                </a:spcBef>
                <a:spcAft>
                  <a:spcPct val="0"/>
                </a:spcAft>
              </a:pPr>
              <a:t>6</a:t>
            </a:fld>
            <a:endParaRPr lang="en-US" smtClean="0">
              <a:latin typeface="Arial" pitchFamily="34" charset="0"/>
              <a:cs typeface="Arial" pitchFamily="34" charset="0"/>
            </a:endParaRPr>
          </a:p>
        </p:txBody>
      </p:sp>
      <p:sp>
        <p:nvSpPr>
          <p:cNvPr id="32773" name="Title 3"/>
          <p:cNvSpPr>
            <a:spLocks noGrp="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lvl="1" algn="l" rtl="0">
              <a:spcBef>
                <a:spcPct val="0"/>
              </a:spcBef>
            </a:pPr>
            <a:r>
              <a:rPr lang="en-US" sz="2400" dirty="0" smtClean="0">
                <a:solidFill>
                  <a:schemeClr val="tx2"/>
                </a:solidFill>
              </a:rPr>
              <a:t>Full </a:t>
            </a:r>
            <a:r>
              <a:rPr lang="en-US" sz="2400" dirty="0" err="1" smtClean="0">
                <a:solidFill>
                  <a:schemeClr val="tx2"/>
                </a:solidFill>
              </a:rPr>
              <a:t>parenteral</a:t>
            </a:r>
            <a:r>
              <a:rPr lang="en-US" sz="2400" dirty="0" smtClean="0">
                <a:solidFill>
                  <a:schemeClr val="tx2"/>
                </a:solidFill>
              </a:rPr>
              <a:t> intravenous drug &amp; solutions monographs  </a:t>
            </a:r>
            <a:r>
              <a:rPr lang="zh-CN" altLang="en-US" sz="2400" dirty="0" smtClean="0">
                <a:solidFill>
                  <a:schemeClr val="tx2"/>
                </a:solidFill>
              </a:rPr>
              <a:t>完整非肠道静脉注射毒品和溶液</a:t>
            </a:r>
            <a:endParaRPr lang="en-US" altLang="en-US" sz="2400" dirty="0">
              <a:solidFill>
                <a:schemeClr val="tx2"/>
              </a:solidFill>
            </a:endParaRPr>
          </a:p>
        </p:txBody>
      </p:sp>
      <p:sp>
        <p:nvSpPr>
          <p:cNvPr id="5" name="内容占位符 4"/>
          <p:cNvSpPr>
            <a:spLocks noGrp="1"/>
          </p:cNvSpPr>
          <p:nvPr>
            <p:ph idx="1"/>
          </p:nvPr>
        </p:nvSpPr>
        <p:spPr/>
        <p:txBody>
          <a:bodyPr/>
          <a:lstStyle/>
          <a:p>
            <a:endParaRPr lang="zh-CN" altLang="en-US"/>
          </a:p>
        </p:txBody>
      </p:sp>
      <p:pic>
        <p:nvPicPr>
          <p:cNvPr id="6" name="Picture 3"/>
          <p:cNvPicPr>
            <a:picLocks noChangeAspect="1" noChangeArrowheads="1"/>
          </p:cNvPicPr>
          <p:nvPr/>
        </p:nvPicPr>
        <p:blipFill>
          <a:blip r:embed="rId3" cstate="print"/>
          <a:srcRect/>
          <a:stretch>
            <a:fillRect/>
          </a:stretch>
        </p:blipFill>
        <p:spPr bwMode="auto">
          <a:xfrm>
            <a:off x="0" y="1229400"/>
            <a:ext cx="9584502" cy="5400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2"/>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C4F6C84-3048-46AA-B4B2-5C8BE0A6E61E}" type="slidenum">
              <a:rPr lang="en-US" smtClean="0">
                <a:latin typeface="Arial" pitchFamily="34" charset="0"/>
                <a:cs typeface="Arial" pitchFamily="34" charset="0"/>
              </a:rPr>
              <a:pPr fontAlgn="base">
                <a:spcBef>
                  <a:spcPct val="0"/>
                </a:spcBef>
                <a:spcAft>
                  <a:spcPct val="0"/>
                </a:spcAft>
              </a:pPr>
              <a:t>7</a:t>
            </a:fld>
            <a:endParaRPr lang="en-US" smtClean="0">
              <a:latin typeface="Arial" pitchFamily="34" charset="0"/>
              <a:cs typeface="Arial" pitchFamily="34" charset="0"/>
            </a:endParaRPr>
          </a:p>
        </p:txBody>
      </p:sp>
      <p:sp>
        <p:nvSpPr>
          <p:cNvPr id="32773" name="Title 3"/>
          <p:cNvSpPr>
            <a:spLocks noGrp="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lvl="1" algn="l" rtl="0">
              <a:spcBef>
                <a:spcPct val="0"/>
              </a:spcBef>
            </a:pPr>
            <a:r>
              <a:rPr lang="en-US" sz="2400" dirty="0" smtClean="0">
                <a:solidFill>
                  <a:schemeClr val="tx2"/>
                </a:solidFill>
              </a:rPr>
              <a:t>Full </a:t>
            </a:r>
            <a:r>
              <a:rPr lang="en-US" sz="2400" dirty="0" err="1" smtClean="0">
                <a:solidFill>
                  <a:schemeClr val="tx2"/>
                </a:solidFill>
              </a:rPr>
              <a:t>parenteral</a:t>
            </a:r>
            <a:r>
              <a:rPr lang="en-US" sz="2400" dirty="0" smtClean="0">
                <a:solidFill>
                  <a:schemeClr val="tx2"/>
                </a:solidFill>
              </a:rPr>
              <a:t> intravenous drug &amp; solutions monographs  </a:t>
            </a:r>
            <a:r>
              <a:rPr lang="zh-CN" altLang="en-US" sz="2400" dirty="0" smtClean="0">
                <a:solidFill>
                  <a:schemeClr val="tx2"/>
                </a:solidFill>
              </a:rPr>
              <a:t>完整非肠道静脉注射毒品和溶液</a:t>
            </a:r>
            <a:endParaRPr lang="en-US" altLang="en-US" sz="2400" dirty="0">
              <a:solidFill>
                <a:schemeClr val="tx2"/>
              </a:solidFill>
            </a:endParaRPr>
          </a:p>
        </p:txBody>
      </p:sp>
      <p:sp>
        <p:nvSpPr>
          <p:cNvPr id="5" name="内容占位符 4"/>
          <p:cNvSpPr>
            <a:spLocks noGrp="1"/>
          </p:cNvSpPr>
          <p:nvPr>
            <p:ph idx="1"/>
          </p:nvPr>
        </p:nvSpPr>
        <p:spPr/>
        <p:txBody>
          <a:bodyPr/>
          <a:lstStyle/>
          <a:p>
            <a:endParaRPr lang="zh-CN" altLang="en-US"/>
          </a:p>
        </p:txBody>
      </p:sp>
      <p:pic>
        <p:nvPicPr>
          <p:cNvPr id="7" name="Picture 2"/>
          <p:cNvPicPr>
            <a:picLocks noChangeAspect="1" noChangeArrowheads="1"/>
          </p:cNvPicPr>
          <p:nvPr/>
        </p:nvPicPr>
        <p:blipFill>
          <a:blip r:embed="rId3" cstate="print"/>
          <a:srcRect/>
          <a:stretch>
            <a:fillRect/>
          </a:stretch>
        </p:blipFill>
        <p:spPr bwMode="auto">
          <a:xfrm>
            <a:off x="0" y="1305600"/>
            <a:ext cx="9605600" cy="5400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2"/>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C4F6C84-3048-46AA-B4B2-5C8BE0A6E61E}" type="slidenum">
              <a:rPr lang="en-US" smtClean="0">
                <a:latin typeface="Arial" pitchFamily="34" charset="0"/>
                <a:cs typeface="Arial" pitchFamily="34" charset="0"/>
              </a:rPr>
              <a:pPr fontAlgn="base">
                <a:spcBef>
                  <a:spcPct val="0"/>
                </a:spcBef>
                <a:spcAft>
                  <a:spcPct val="0"/>
                </a:spcAft>
              </a:pPr>
              <a:t>8</a:t>
            </a:fld>
            <a:endParaRPr lang="en-US" smtClean="0">
              <a:latin typeface="Arial" pitchFamily="34" charset="0"/>
              <a:cs typeface="Arial" pitchFamily="34" charset="0"/>
            </a:endParaRPr>
          </a:p>
        </p:txBody>
      </p:sp>
      <p:sp>
        <p:nvSpPr>
          <p:cNvPr id="32773" name="Title 3"/>
          <p:cNvSpPr>
            <a:spLocks noGrp="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lvl="1" algn="l" rtl="0">
              <a:spcBef>
                <a:spcPct val="0"/>
              </a:spcBef>
            </a:pPr>
            <a:r>
              <a:rPr lang="en-US" altLang="en-US" sz="2400" dirty="0" smtClean="0">
                <a:solidFill>
                  <a:schemeClr val="tx2"/>
                </a:solidFill>
              </a:rPr>
              <a:t>Australian </a:t>
            </a:r>
            <a:r>
              <a:rPr lang="en-US" altLang="en-US" sz="2400" dirty="0">
                <a:solidFill>
                  <a:schemeClr val="tx2"/>
                </a:solidFill>
              </a:rPr>
              <a:t>land and marine-life toxicology content</a:t>
            </a:r>
            <a:r>
              <a:rPr lang="zh-CN" altLang="en-US" sz="2400" dirty="0">
                <a:solidFill>
                  <a:schemeClr val="tx2"/>
                </a:solidFill>
              </a:rPr>
              <a:t> 澳大利亚陆地和海洋生物毒理学</a:t>
            </a:r>
            <a:r>
              <a:rPr lang="zh-CN" altLang="en-US" sz="2400" dirty="0" smtClean="0">
                <a:solidFill>
                  <a:schemeClr val="tx2"/>
                </a:solidFill>
              </a:rPr>
              <a:t>内容</a:t>
            </a:r>
            <a:endParaRPr lang="en-US" altLang="en-US" sz="2400" dirty="0">
              <a:solidFill>
                <a:schemeClr val="tx2"/>
              </a:solidFill>
            </a:endParaRPr>
          </a:p>
        </p:txBody>
      </p:sp>
      <p:sp>
        <p:nvSpPr>
          <p:cNvPr id="5" name="内容占位符 4"/>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3" cstate="print"/>
          <a:srcRect/>
          <a:stretch>
            <a:fillRect/>
          </a:stretch>
        </p:blipFill>
        <p:spPr bwMode="auto">
          <a:xfrm>
            <a:off x="381000" y="914400"/>
            <a:ext cx="8400000" cy="63000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304800" y="990600"/>
            <a:ext cx="8382000" cy="5715000"/>
          </a:xfrm>
          <a:solidFill>
            <a:schemeClr val="bg1"/>
          </a:solidFill>
        </p:spPr>
        <p:txBody>
          <a:bodyPr>
            <a:noAutofit/>
          </a:bodyPr>
          <a:lstStyle/>
          <a:p>
            <a:pPr lvl="1"/>
            <a:r>
              <a:rPr lang="en-US" sz="2800" dirty="0" err="1" smtClean="0"/>
              <a:t>AfterCare</a:t>
            </a:r>
            <a:r>
              <a:rPr lang="en-US" sz="2800" dirty="0" smtClean="0"/>
              <a:t> Instruct or Discharge Instructions  </a:t>
            </a:r>
            <a:r>
              <a:rPr lang="zh-CN" altLang="en-US" sz="2800" dirty="0" smtClean="0"/>
              <a:t>善后指示，出院指示</a:t>
            </a:r>
            <a:endParaRPr lang="en-US" altLang="zh-CN" sz="2800" dirty="0" smtClean="0"/>
          </a:p>
          <a:p>
            <a:pPr lvl="1"/>
            <a:r>
              <a:rPr lang="en-US" sz="2800" dirty="0" err="1" smtClean="0"/>
              <a:t>DrugNotes</a:t>
            </a:r>
            <a:r>
              <a:rPr lang="en-US" sz="2800" dirty="0" smtClean="0"/>
              <a:t> System  </a:t>
            </a:r>
            <a:r>
              <a:rPr lang="zh-CN" altLang="en-US" sz="2800" dirty="0" smtClean="0"/>
              <a:t>药物说明书系统</a:t>
            </a:r>
            <a:endParaRPr lang="en-US" altLang="zh-CN" sz="2800" dirty="0" smtClean="0"/>
          </a:p>
          <a:p>
            <a:pPr lvl="1"/>
            <a:r>
              <a:rPr lang="en-US" sz="2800" dirty="0" smtClean="0"/>
              <a:t>Detailed Drug Information for the Consumer  </a:t>
            </a:r>
            <a:r>
              <a:rPr lang="zh-CN" altLang="en-US" sz="2800" dirty="0" smtClean="0"/>
              <a:t>详细药物消费资讯</a:t>
            </a:r>
            <a:endParaRPr lang="en-US" altLang="zh-CN" sz="2800" dirty="0" smtClean="0"/>
          </a:p>
          <a:p>
            <a:pPr lvl="1"/>
            <a:r>
              <a:rPr lang="en-US" sz="2800" dirty="0" err="1" smtClean="0"/>
              <a:t>Kinetidex</a:t>
            </a:r>
            <a:r>
              <a:rPr lang="en-US" sz="2800" dirty="0" smtClean="0"/>
              <a:t> System  </a:t>
            </a:r>
            <a:r>
              <a:rPr lang="zh-CN" altLang="en-US" sz="2800" dirty="0" smtClean="0"/>
              <a:t>药物动力学系统</a:t>
            </a:r>
            <a:endParaRPr lang="en-US" altLang="zh-CN" sz="2800" dirty="0" smtClean="0"/>
          </a:p>
          <a:p>
            <a:pPr lvl="1"/>
            <a:r>
              <a:rPr lang="en-US" sz="2800" dirty="0" err="1" smtClean="0"/>
              <a:t>Neofax</a:t>
            </a:r>
            <a:r>
              <a:rPr lang="en-US" sz="2800" dirty="0" smtClean="0"/>
              <a:t> and Pediatrics Drug Information  </a:t>
            </a:r>
            <a:r>
              <a:rPr lang="zh-CN" altLang="en-US" sz="2800" dirty="0" smtClean="0"/>
              <a:t>新生儿和儿科用药信息</a:t>
            </a:r>
            <a:endParaRPr lang="en-US" sz="2800" dirty="0" smtClean="0"/>
          </a:p>
        </p:txBody>
      </p:sp>
      <p:sp>
        <p:nvSpPr>
          <p:cNvPr id="22531" name="Title 2"/>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pPr marL="342900" indent="-342900">
              <a:spcBef>
                <a:spcPct val="20000"/>
              </a:spcBef>
              <a:defRPr/>
            </a:pPr>
            <a:r>
              <a:rPr lang="zh-CN" altLang="en-US" dirty="0" smtClean="0"/>
              <a:t>新</a:t>
            </a:r>
            <a:r>
              <a:rPr lang="en-US" dirty="0" smtClean="0"/>
              <a:t>E</a:t>
            </a:r>
            <a:r>
              <a:rPr lang="zh-CN" altLang="en-US" dirty="0" smtClean="0"/>
              <a:t>组产品介绍：</a:t>
            </a:r>
            <a:endParaRPr lang="en-US" altLang="zh-CN" dirty="0" smtClean="0"/>
          </a:p>
        </p:txBody>
      </p:sp>
      <p:sp>
        <p:nvSpPr>
          <p:cNvPr id="22532" name="Slide Number Placeholder 4"/>
          <p:cNvSpPr>
            <a:spLocks noGrp="1"/>
          </p:cNvSpPr>
          <p:nvPr>
            <p:ph type="sldNum" sz="quarter" idx="4294967295"/>
          </p:nvPr>
        </p:nvSpPr>
        <p:spPr bwMode="auto">
          <a:xfrm>
            <a:off x="8610600" y="6400800"/>
            <a:ext cx="533400" cy="2286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EFFC75EB-E7A1-417E-9629-FD5AA4C2CD1A}" type="slidenum">
              <a:rPr lang="en-US" smtClean="0">
                <a:latin typeface="Arial" pitchFamily="34" charset="0"/>
                <a:cs typeface="Arial" pitchFamily="34" charset="0"/>
              </a:rPr>
              <a:pPr fontAlgn="base">
                <a:spcBef>
                  <a:spcPct val="0"/>
                </a:spcBef>
                <a:spcAft>
                  <a:spcPct val="0"/>
                </a:spcAft>
              </a:pPr>
              <a:t>9</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ruven Colors">
      <a:dk1>
        <a:srgbClr val="25282A"/>
      </a:dk1>
      <a:lt1>
        <a:sysClr val="window" lastClr="FFFFFF"/>
      </a:lt1>
      <a:dk2>
        <a:srgbClr val="0072CE"/>
      </a:dk2>
      <a:lt2>
        <a:srgbClr val="FFFFFF"/>
      </a:lt2>
      <a:accent1>
        <a:srgbClr val="0072CE"/>
      </a:accent1>
      <a:accent2>
        <a:srgbClr val="5C068C"/>
      </a:accent2>
      <a:accent3>
        <a:srgbClr val="2E008B"/>
      </a:accent3>
      <a:accent4>
        <a:srgbClr val="25282A"/>
      </a:accent4>
      <a:accent5>
        <a:srgbClr val="0072CE"/>
      </a:accent5>
      <a:accent6>
        <a:srgbClr val="5C068C"/>
      </a:accent6>
      <a:hlink>
        <a:srgbClr val="2E008B"/>
      </a:hlink>
      <a:folHlink>
        <a:srgbClr val="25282A"/>
      </a:folHlink>
    </a:clrScheme>
    <a:fontScheme name="Truven - DRAFT1">
      <a:majorFont>
        <a:latin typeface="Gotham Bold"/>
        <a:ea typeface=""/>
        <a:cs typeface=""/>
      </a:majorFont>
      <a:minorFont>
        <a:latin typeface="Melior C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solidFill>
              <a:schemeClr val="bg1"/>
            </a:solidFill>
            <a:latin typeface="Gotham Bold" pitchFamily="50" charset="0"/>
            <a:cs typeface="Gotham Bold" pitchFamily="50"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3215</TotalTime>
  <Words>2715</Words>
  <Application>Microsoft Office PowerPoint</Application>
  <PresentationFormat>如螢幕大小 (4:3)</PresentationFormat>
  <Paragraphs>106</Paragraphs>
  <Slides>12</Slides>
  <Notes>7</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Theme</vt:lpstr>
      <vt:lpstr>Truven Health Analytics Micromedex </vt:lpstr>
      <vt:lpstr>课程内容大纲</vt:lpstr>
      <vt:lpstr>支持做出自信临床决策的丰富证据</vt:lpstr>
      <vt:lpstr>Micromedex News Feeds  新闻联播</vt:lpstr>
      <vt:lpstr>Global Trade Names Searching  全球贸易名称搜索 收录欧洲药品管理局(EMA)批准的药物与全球商标名 </vt:lpstr>
      <vt:lpstr>Full parenteral intravenous drug &amp; solutions monographs  完整非肠道静脉注射毒品和溶液</vt:lpstr>
      <vt:lpstr>Full parenteral intravenous drug &amp; solutions monographs  完整非肠道静脉注射毒品和溶液</vt:lpstr>
      <vt:lpstr>Australian land and marine-life toxicology content 澳大利亚陆地和海洋生物毒理学内容</vt:lpstr>
      <vt:lpstr>新E组产品介绍：</vt:lpstr>
      <vt:lpstr>Advanced Searching 新高级搜索实例</vt:lpstr>
      <vt:lpstr>Search Accelerator 检索加速器 持续扩增强化内容</vt:lpstr>
      <vt:lpstr>MobileMicromedex  行动载具应用程序</vt:lpstr>
    </vt:vector>
  </TitlesOfParts>
  <Company>Thomson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Marcum</dc:creator>
  <cp:lastModifiedBy>lukatsai</cp:lastModifiedBy>
  <cp:revision>322</cp:revision>
  <dcterms:created xsi:type="dcterms:W3CDTF">2012-06-04T17:42:04Z</dcterms:created>
  <dcterms:modified xsi:type="dcterms:W3CDTF">2013-11-08T00:52:20Z</dcterms:modified>
</cp:coreProperties>
</file>