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4" r:id="rId5"/>
    <p:sldId id="265" r:id="rId6"/>
    <p:sldId id="267" r:id="rId7"/>
    <p:sldId id="268" r:id="rId8"/>
    <p:sldId id="271" r:id="rId9"/>
    <p:sldId id="272" r:id="rId10"/>
    <p:sldId id="270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F338B-5EDE-4DB9-ACB7-FE2F0C260732}" type="datetimeFigureOut">
              <a:rPr lang="zh-CN" altLang="en-US" smtClean="0"/>
              <a:t>2016/3/17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8863EFF-03A4-4689-B04F-A3D7E15F771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F338B-5EDE-4DB9-ACB7-FE2F0C260732}" type="datetimeFigureOut">
              <a:rPr lang="zh-CN" altLang="en-US" smtClean="0"/>
              <a:t>2016/3/17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3EFF-03A4-4689-B04F-A3D7E15F771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F338B-5EDE-4DB9-ACB7-FE2F0C260732}" type="datetimeFigureOut">
              <a:rPr lang="zh-CN" altLang="en-US" smtClean="0"/>
              <a:t>2016/3/17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3EFF-03A4-4689-B04F-A3D7E15F771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  <a:lvl2pPr>
              <a:defRPr>
                <a:latin typeface="+mj-ea"/>
                <a:ea typeface="+mj-ea"/>
              </a:defRPr>
            </a:lvl2pPr>
            <a:lvl3pPr>
              <a:defRPr>
                <a:latin typeface="+mj-ea"/>
                <a:ea typeface="+mj-ea"/>
              </a:defRPr>
            </a:lvl3pPr>
            <a:lvl4pPr>
              <a:defRPr>
                <a:latin typeface="+mj-ea"/>
                <a:ea typeface="+mj-ea"/>
              </a:defRPr>
            </a:lvl4pPr>
            <a:lvl5pPr>
              <a:defRPr>
                <a:latin typeface="+mj-ea"/>
                <a:ea typeface="+mj-ea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F338B-5EDE-4DB9-ACB7-FE2F0C260732}" type="datetimeFigureOut">
              <a:rPr lang="zh-CN" altLang="en-US" smtClean="0"/>
              <a:t>2016/3/17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3EFF-03A4-4689-B04F-A3D7E15F771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F338B-5EDE-4DB9-ACB7-FE2F0C260732}" type="datetimeFigureOut">
              <a:rPr lang="zh-CN" altLang="en-US" smtClean="0"/>
              <a:t>2016/3/17</a:t>
            </a:fld>
            <a:endParaRPr lang="zh-CN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863EFF-03A4-4689-B04F-A3D7E15F771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F338B-5EDE-4DB9-ACB7-FE2F0C260732}" type="datetimeFigureOut">
              <a:rPr lang="zh-CN" altLang="en-US" smtClean="0"/>
              <a:t>2016/3/17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3EFF-03A4-4689-B04F-A3D7E15F771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F338B-5EDE-4DB9-ACB7-FE2F0C260732}" type="datetimeFigureOut">
              <a:rPr lang="zh-CN" altLang="en-US" smtClean="0"/>
              <a:t>2016/3/17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3EFF-03A4-4689-B04F-A3D7E15F771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F338B-5EDE-4DB9-ACB7-FE2F0C260732}" type="datetimeFigureOut">
              <a:rPr lang="zh-CN" altLang="en-US" smtClean="0"/>
              <a:t>2016/3/17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3EFF-03A4-4689-B04F-A3D7E15F771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F338B-5EDE-4DB9-ACB7-FE2F0C260732}" type="datetimeFigureOut">
              <a:rPr lang="zh-CN" altLang="en-US" smtClean="0"/>
              <a:t>2016/3/17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3EFF-03A4-4689-B04F-A3D7E15F771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F338B-5EDE-4DB9-ACB7-FE2F0C260732}" type="datetimeFigureOut">
              <a:rPr lang="zh-CN" altLang="en-US" smtClean="0"/>
              <a:t>2016/3/17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3EFF-03A4-4689-B04F-A3D7E15F771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F338B-5EDE-4DB9-ACB7-FE2F0C260732}" type="datetimeFigureOut">
              <a:rPr lang="zh-CN" altLang="en-US" smtClean="0"/>
              <a:t>2016/3/17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8863EFF-03A4-4689-B04F-A3D7E15F771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D1F338B-5EDE-4DB9-ACB7-FE2F0C260732}" type="datetimeFigureOut">
              <a:rPr lang="zh-CN" altLang="en-US" smtClean="0"/>
              <a:t>2016/3/17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88863EFF-03A4-4689-B04F-A3D7E15F771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micams.ac.cn/publish/default/sgdt/content/2016031111074216467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85192" y="228600"/>
            <a:ext cx="8291264" cy="45719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3400" b="1" dirty="0"/>
              <a:t>2015—2016</a:t>
            </a:r>
            <a:r>
              <a:rPr lang="zh-CN" altLang="en-US" sz="3400" b="1" dirty="0"/>
              <a:t>学年</a:t>
            </a:r>
            <a:r>
              <a:rPr lang="zh-CN" altLang="en-US" sz="3400" b="1" dirty="0" smtClean="0"/>
              <a:t>第</a:t>
            </a:r>
            <a:r>
              <a:rPr lang="zh-CN" altLang="en-US" sz="3400" b="1" dirty="0"/>
              <a:t>二</a:t>
            </a:r>
            <a:r>
              <a:rPr lang="zh-CN" altLang="en-US" sz="3400" b="1" dirty="0" smtClean="0"/>
              <a:t>学期</a:t>
            </a:r>
            <a:r>
              <a:rPr lang="zh-CN" altLang="en-US" sz="3400" b="1" dirty="0"/>
              <a:t>医科院</a:t>
            </a:r>
            <a:r>
              <a:rPr lang="zh-CN" altLang="en-US" sz="3400" b="1" dirty="0" smtClean="0"/>
              <a:t>图书馆电子</a:t>
            </a:r>
            <a:r>
              <a:rPr lang="zh-CN" altLang="en-US" sz="3400" b="1" dirty="0"/>
              <a:t>资源培训讲座</a:t>
            </a:r>
            <a:endParaRPr lang="zh-CN" altLang="en-US" sz="3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zh-CN" dirty="0">
                <a:latin typeface="+mj-ea"/>
                <a:ea typeface="+mj-ea"/>
              </a:rPr>
              <a:t>医科院图书馆数据库培训小组</a:t>
            </a:r>
            <a:r>
              <a:rPr lang="en-US" altLang="zh-CN" dirty="0">
                <a:latin typeface="+mj-ea"/>
                <a:ea typeface="+mj-ea"/>
              </a:rPr>
              <a:t> </a:t>
            </a:r>
            <a:endParaRPr lang="en-US" altLang="zh-CN" dirty="0" smtClean="0">
              <a:latin typeface="+mj-ea"/>
              <a:ea typeface="+mj-ea"/>
            </a:endParaRPr>
          </a:p>
          <a:p>
            <a:r>
              <a:rPr lang="en-US" altLang="zh-CN" dirty="0" smtClean="0">
                <a:latin typeface="+mj-ea"/>
                <a:ea typeface="+mj-ea"/>
              </a:rPr>
              <a:t>2016</a:t>
            </a:r>
            <a:r>
              <a:rPr lang="zh-CN" altLang="zh-CN" dirty="0" smtClean="0">
                <a:latin typeface="+mj-ea"/>
                <a:ea typeface="+mj-ea"/>
              </a:rPr>
              <a:t>年</a:t>
            </a:r>
            <a:r>
              <a:rPr lang="en-US" altLang="zh-CN" dirty="0" smtClean="0">
                <a:latin typeface="+mj-ea"/>
                <a:ea typeface="+mj-ea"/>
              </a:rPr>
              <a:t>3</a:t>
            </a:r>
            <a:r>
              <a:rPr lang="zh-CN" altLang="zh-CN" dirty="0" smtClean="0">
                <a:latin typeface="+mj-ea"/>
                <a:ea typeface="+mj-ea"/>
              </a:rPr>
              <a:t>月</a:t>
            </a:r>
            <a:r>
              <a:rPr lang="en-US" altLang="zh-CN" dirty="0" smtClean="0">
                <a:latin typeface="+mj-ea"/>
                <a:ea typeface="+mj-ea"/>
              </a:rPr>
              <a:t>7</a:t>
            </a:r>
            <a:r>
              <a:rPr lang="zh-CN" altLang="en-US" dirty="0" smtClean="0">
                <a:latin typeface="+mj-ea"/>
                <a:ea typeface="+mj-ea"/>
              </a:rPr>
              <a:t>日</a:t>
            </a:r>
            <a:endParaRPr lang="zh-CN" altLang="zh-CN" dirty="0">
              <a:latin typeface="+mj-ea"/>
              <a:ea typeface="+mj-ea"/>
            </a:endParaRPr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628" y="0"/>
            <a:ext cx="2849737" cy="70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98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85192" y="657201"/>
            <a:ext cx="8291264" cy="4571999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zh-CN" altLang="en-US" sz="4000" b="1" dirty="0">
                <a:solidFill>
                  <a:srgbClr val="C00000"/>
                </a:solidFill>
              </a:rPr>
              <a:t>感谢您的帮助 </a:t>
            </a:r>
            <a:r>
              <a:rPr lang="en-US" altLang="zh-CN" sz="4000" b="1" dirty="0">
                <a:solidFill>
                  <a:srgbClr val="C00000"/>
                </a:solidFill>
              </a:rPr>
              <a:t>&amp; </a:t>
            </a:r>
            <a:r>
              <a:rPr lang="zh-CN" altLang="en-US" sz="4000" b="1" dirty="0">
                <a:solidFill>
                  <a:srgbClr val="C00000"/>
                </a:solidFill>
              </a:rPr>
              <a:t>欢迎您来参与</a:t>
            </a:r>
            <a:br>
              <a:rPr lang="zh-CN" altLang="en-US" sz="4000" b="1" dirty="0">
                <a:solidFill>
                  <a:srgbClr val="C00000"/>
                </a:solidFill>
              </a:rPr>
            </a:br>
            <a:r>
              <a:rPr lang="zh-CN" altLang="en-US" sz="4000" b="1" dirty="0">
                <a:solidFill>
                  <a:srgbClr val="C00000"/>
                </a:solidFill>
              </a:rPr>
              <a:t>谢谢！</a:t>
            </a:r>
            <a:endParaRPr lang="zh-CN" alt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6368" y="4653136"/>
            <a:ext cx="6858000" cy="914400"/>
          </a:xfrm>
        </p:spPr>
        <p:txBody>
          <a:bodyPr/>
          <a:lstStyle/>
          <a:p>
            <a:pPr algn="ctr"/>
            <a:r>
              <a:rPr lang="zh-CN" altLang="zh-CN" sz="1800" dirty="0">
                <a:solidFill>
                  <a:schemeClr val="tx1"/>
                </a:solidFill>
                <a:latin typeface="+mj-ea"/>
                <a:ea typeface="+mj-ea"/>
              </a:rPr>
              <a:t>医科院图书馆数据库培训小组</a:t>
            </a:r>
            <a:r>
              <a:rPr lang="en-US" altLang="zh-CN" sz="1800" dirty="0">
                <a:solidFill>
                  <a:schemeClr val="tx1"/>
                </a:solidFill>
                <a:latin typeface="+mj-ea"/>
                <a:ea typeface="+mj-ea"/>
              </a:rPr>
              <a:t>  </a:t>
            </a:r>
            <a:r>
              <a:rPr lang="en-US" altLang="zh-CN" sz="1800" dirty="0" smtClean="0">
                <a:solidFill>
                  <a:schemeClr val="tx1"/>
                </a:solidFill>
                <a:latin typeface="+mj-ea"/>
                <a:ea typeface="+mj-ea"/>
              </a:rPr>
              <a:t> 2016</a:t>
            </a:r>
            <a:r>
              <a:rPr lang="zh-CN" altLang="zh-CN" sz="1800" dirty="0" smtClean="0">
                <a:solidFill>
                  <a:schemeClr val="tx1"/>
                </a:solidFill>
                <a:latin typeface="+mj-ea"/>
                <a:ea typeface="+mj-ea"/>
              </a:rPr>
              <a:t>年</a:t>
            </a:r>
            <a:r>
              <a:rPr lang="en-US" altLang="zh-CN" sz="1800" dirty="0" smtClean="0">
                <a:solidFill>
                  <a:schemeClr val="tx1"/>
                </a:solidFill>
                <a:latin typeface="+mj-ea"/>
                <a:ea typeface="+mj-ea"/>
              </a:rPr>
              <a:t>3</a:t>
            </a:r>
            <a:r>
              <a:rPr lang="zh-CN" altLang="zh-CN" sz="1800" dirty="0" smtClean="0">
                <a:solidFill>
                  <a:schemeClr val="tx1"/>
                </a:solidFill>
                <a:latin typeface="+mj-ea"/>
                <a:ea typeface="+mj-ea"/>
              </a:rPr>
              <a:t>月</a:t>
            </a:r>
            <a:endParaRPr lang="zh-CN" altLang="zh-CN" sz="1800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3527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203032" cy="1371600"/>
          </a:xfrm>
        </p:spPr>
        <p:txBody>
          <a:bodyPr/>
          <a:lstStyle/>
          <a:p>
            <a:r>
              <a:rPr lang="zh-CN" altLang="en-US" dirty="0" smtClean="0">
                <a:latin typeface="+mj-ea"/>
              </a:rPr>
              <a:t>一、</a:t>
            </a:r>
            <a:r>
              <a:rPr lang="en-US" altLang="zh-CN" dirty="0" smtClean="0">
                <a:latin typeface="+mj-ea"/>
              </a:rPr>
              <a:t> </a:t>
            </a:r>
            <a:r>
              <a:rPr lang="zh-CN" altLang="en-US" dirty="0" smtClean="0">
                <a:latin typeface="+mj-ea"/>
              </a:rPr>
              <a:t>读者</a:t>
            </a:r>
            <a:r>
              <a:rPr lang="zh-CN" altLang="en-US" dirty="0">
                <a:latin typeface="+mj-ea"/>
              </a:rPr>
              <a:t>培训意见调查</a:t>
            </a:r>
            <a:r>
              <a:rPr lang="zh-CN" altLang="en-US" dirty="0" smtClean="0">
                <a:latin typeface="+mj-ea"/>
              </a:rPr>
              <a:t>结果</a:t>
            </a:r>
            <a:r>
              <a:rPr lang="en-US" altLang="zh-CN" dirty="0" smtClean="0">
                <a:latin typeface="+mj-ea"/>
              </a:rPr>
              <a:t>(1)</a:t>
            </a:r>
            <a:endParaRPr lang="zh-CN" altLang="en-US" dirty="0">
              <a:latin typeface="+mj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791741"/>
            <a:ext cx="7776864" cy="4373563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b="0" dirty="0" smtClean="0"/>
              <a:t>用户</a:t>
            </a:r>
            <a:r>
              <a:rPr lang="zh-CN" altLang="en-US" b="0" dirty="0" smtClean="0"/>
              <a:t>针对上学期培训</a:t>
            </a:r>
            <a:r>
              <a:rPr lang="zh-CN" altLang="en-US" b="0" dirty="0" smtClean="0"/>
              <a:t>提出的改进意见</a:t>
            </a:r>
            <a:endParaRPr lang="en-US" altLang="zh-CN" b="0" dirty="0" smtClean="0"/>
          </a:p>
          <a:p>
            <a:pPr lvl="1"/>
            <a:r>
              <a:rPr lang="zh-CN" altLang="zh-CN" dirty="0"/>
              <a:t>细化</a:t>
            </a:r>
            <a:r>
              <a:rPr lang="zh-CN" altLang="zh-CN" dirty="0" smtClean="0"/>
              <a:t>讲解</a:t>
            </a:r>
            <a:r>
              <a:rPr lang="zh-CN" altLang="en-US" dirty="0" smtClean="0">
                <a:solidFill>
                  <a:srgbClr val="C00000"/>
                </a:solidFill>
              </a:rPr>
              <a:t>文献管理软件</a:t>
            </a:r>
            <a:r>
              <a:rPr lang="en-US" altLang="zh-CN" dirty="0" smtClean="0">
                <a:solidFill>
                  <a:srgbClr val="C00000"/>
                </a:solidFill>
              </a:rPr>
              <a:t>EndNote/</a:t>
            </a:r>
            <a:r>
              <a:rPr lang="en-US" altLang="zh-CN" dirty="0" err="1" smtClean="0">
                <a:solidFill>
                  <a:srgbClr val="C00000"/>
                </a:solidFill>
              </a:rPr>
              <a:t>NoteExpress</a:t>
            </a:r>
            <a:r>
              <a:rPr lang="zh-CN" altLang="zh-CN" dirty="0" smtClean="0"/>
              <a:t>的</a:t>
            </a:r>
            <a:r>
              <a:rPr lang="zh-CN" altLang="zh-CN" dirty="0"/>
              <a:t>具体知识点，在培训过程中列举一些在</a:t>
            </a:r>
            <a:r>
              <a:rPr lang="en-US" altLang="zh-CN" dirty="0"/>
              <a:t> </a:t>
            </a:r>
            <a:r>
              <a:rPr lang="zh-CN" altLang="zh-CN" dirty="0" smtClean="0"/>
              <a:t>使用</a:t>
            </a:r>
            <a:r>
              <a:rPr lang="zh-CN" altLang="zh-CN" dirty="0"/>
              <a:t>过程中遇到的常见问题和解决方法；</a:t>
            </a:r>
            <a:endParaRPr lang="en-US" altLang="zh-CN" dirty="0"/>
          </a:p>
          <a:p>
            <a:pPr marL="274320" lvl="1" indent="0">
              <a:buNone/>
            </a:pPr>
            <a:endParaRPr lang="en-US" altLang="zh-CN" dirty="0"/>
          </a:p>
          <a:p>
            <a:pPr lvl="1"/>
            <a:r>
              <a:rPr lang="en-US" altLang="zh-CN" dirty="0">
                <a:solidFill>
                  <a:srgbClr val="C00000"/>
                </a:solidFill>
              </a:rPr>
              <a:t>Web of Science</a:t>
            </a:r>
            <a:r>
              <a:rPr lang="zh-CN" altLang="zh-CN" dirty="0" smtClean="0">
                <a:solidFill>
                  <a:srgbClr val="C00000"/>
                </a:solidFill>
              </a:rPr>
              <a:t>、</a:t>
            </a:r>
            <a:r>
              <a:rPr lang="en-US" altLang="zh-CN" dirty="0" smtClean="0">
                <a:solidFill>
                  <a:srgbClr val="C00000"/>
                </a:solidFill>
              </a:rPr>
              <a:t>PubMed</a:t>
            </a:r>
            <a:r>
              <a:rPr lang="zh-CN" altLang="zh-CN" dirty="0" smtClean="0"/>
              <a:t>等</a:t>
            </a:r>
            <a:r>
              <a:rPr lang="zh-CN" altLang="zh-CN" dirty="0"/>
              <a:t>讲座中</a:t>
            </a:r>
            <a:r>
              <a:rPr lang="zh-CN" altLang="zh-CN" dirty="0" smtClean="0"/>
              <a:t>需多</a:t>
            </a:r>
            <a:r>
              <a:rPr lang="zh-CN" altLang="zh-CN" dirty="0"/>
              <a:t>举实例、少理论讲解并增加实践操作；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zh-CN" altLang="en-US" dirty="0" smtClean="0"/>
              <a:t>增加</a:t>
            </a:r>
            <a:r>
              <a:rPr lang="zh-CN" altLang="en-US" dirty="0" smtClean="0">
                <a:solidFill>
                  <a:srgbClr val="C00000"/>
                </a:solidFill>
              </a:rPr>
              <a:t>循</a:t>
            </a:r>
            <a:r>
              <a:rPr lang="zh-CN" altLang="en-US" dirty="0">
                <a:solidFill>
                  <a:srgbClr val="C00000"/>
                </a:solidFill>
              </a:rPr>
              <a:t>证</a:t>
            </a:r>
            <a:r>
              <a:rPr lang="zh-CN" altLang="en-US" dirty="0" smtClean="0">
                <a:solidFill>
                  <a:srgbClr val="C00000"/>
                </a:solidFill>
              </a:rPr>
              <a:t>医学类、实验室指南</a:t>
            </a:r>
            <a:r>
              <a:rPr lang="zh-CN" altLang="en-US" dirty="0" smtClean="0"/>
              <a:t>类资源的推介；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zh-CN" altLang="zh-CN" dirty="0"/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p"/>
            </a:pPr>
            <a:endParaRPr lang="zh-CN" altLang="en-US" b="0" dirty="0"/>
          </a:p>
        </p:txBody>
      </p:sp>
    </p:spTree>
    <p:extLst>
      <p:ext uri="{BB962C8B-B14F-4D97-AF65-F5344CB8AC3E}">
        <p14:creationId xmlns:p14="http://schemas.microsoft.com/office/powerpoint/2010/main" val="405449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467544" y="1772816"/>
            <a:ext cx="8064896" cy="4896544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b="0" dirty="0" smtClean="0"/>
              <a:t>用户培训内容需求</a:t>
            </a:r>
            <a:endParaRPr lang="en-US" altLang="zh-CN" b="0" dirty="0" smtClean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 smtClean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 smtClean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 smtClean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 smtClean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 smtClean="0"/>
          </a:p>
          <a:p>
            <a:pPr marL="342900" indent="-342900">
              <a:lnSpc>
                <a:spcPct val="170000"/>
              </a:lnSpc>
              <a:buFont typeface="Wingdings" panose="05000000000000000000" pitchFamily="2" charset="2"/>
              <a:buChar char="p"/>
            </a:pPr>
            <a:r>
              <a:rPr lang="zh-CN" altLang="en-US" b="0" dirty="0" smtClean="0"/>
              <a:t>希望举办特定的培训内容</a:t>
            </a:r>
            <a:r>
              <a:rPr lang="zh-CN" altLang="en-US" b="0" dirty="0"/>
              <a:t>：</a:t>
            </a:r>
            <a:r>
              <a:rPr lang="en-US" altLang="zh-CN" sz="1900" b="0" dirty="0" err="1" smtClean="0"/>
              <a:t>Embase</a:t>
            </a:r>
            <a:r>
              <a:rPr lang="zh-CN" altLang="en-US" sz="1900" b="0" dirty="0"/>
              <a:t>、</a:t>
            </a:r>
            <a:r>
              <a:rPr lang="en-US" altLang="zh-CN" sz="1900" b="0" dirty="0">
                <a:solidFill>
                  <a:srgbClr val="C00000"/>
                </a:solidFill>
              </a:rPr>
              <a:t>PubMed</a:t>
            </a:r>
            <a:r>
              <a:rPr lang="zh-CN" altLang="en-US" sz="1900" b="0" dirty="0">
                <a:solidFill>
                  <a:srgbClr val="C00000"/>
                </a:solidFill>
              </a:rPr>
              <a:t>、</a:t>
            </a:r>
            <a:r>
              <a:rPr lang="en-US" altLang="zh-CN" sz="1900" b="0" dirty="0">
                <a:solidFill>
                  <a:srgbClr val="C00000"/>
                </a:solidFill>
              </a:rPr>
              <a:t>Web of Science</a:t>
            </a:r>
            <a:r>
              <a:rPr lang="zh-CN" altLang="en-US" sz="1900" b="0" dirty="0">
                <a:solidFill>
                  <a:srgbClr val="C00000"/>
                </a:solidFill>
              </a:rPr>
              <a:t>、</a:t>
            </a:r>
            <a:r>
              <a:rPr lang="en-US" altLang="zh-CN" sz="1900" b="0" dirty="0">
                <a:solidFill>
                  <a:srgbClr val="C00000"/>
                </a:solidFill>
              </a:rPr>
              <a:t>EndNote</a:t>
            </a:r>
            <a:r>
              <a:rPr lang="zh-CN" altLang="en-US" sz="1900" b="0" dirty="0">
                <a:solidFill>
                  <a:srgbClr val="C00000"/>
                </a:solidFill>
              </a:rPr>
              <a:t>、实验室指南类数据库、</a:t>
            </a:r>
            <a:r>
              <a:rPr lang="zh-CN" altLang="en-US" sz="1900" b="0" dirty="0"/>
              <a:t>万方、</a:t>
            </a:r>
            <a:r>
              <a:rPr lang="en-US" altLang="zh-CN" sz="1900" b="0" dirty="0" err="1"/>
              <a:t>JoVE</a:t>
            </a:r>
            <a:r>
              <a:rPr lang="zh-CN" altLang="en-US" sz="1900" b="0" dirty="0"/>
              <a:t>实验视频期刊、</a:t>
            </a:r>
            <a:r>
              <a:rPr lang="en-US" altLang="zh-CN" sz="1900" b="0" dirty="0"/>
              <a:t>Medline</a:t>
            </a:r>
            <a:r>
              <a:rPr lang="zh-CN" altLang="en-US" sz="1900" b="0" dirty="0"/>
              <a:t>、</a:t>
            </a:r>
            <a:r>
              <a:rPr lang="en-US" altLang="zh-CN" sz="1900" b="0" dirty="0" err="1">
                <a:solidFill>
                  <a:srgbClr val="C00000"/>
                </a:solidFill>
              </a:rPr>
              <a:t>ClinicalKey</a:t>
            </a:r>
            <a:r>
              <a:rPr lang="zh-CN" altLang="en-US" sz="1900" b="0" dirty="0">
                <a:solidFill>
                  <a:srgbClr val="C00000"/>
                </a:solidFill>
              </a:rPr>
              <a:t>、</a:t>
            </a:r>
            <a:r>
              <a:rPr lang="en-US" altLang="zh-CN" sz="1900" b="0" dirty="0" err="1">
                <a:solidFill>
                  <a:srgbClr val="C00000"/>
                </a:solidFill>
              </a:rPr>
              <a:t>BioMed</a:t>
            </a:r>
            <a:r>
              <a:rPr lang="en-US" altLang="zh-CN" sz="1900" b="0" dirty="0">
                <a:solidFill>
                  <a:srgbClr val="C00000"/>
                </a:solidFill>
              </a:rPr>
              <a:t> Central</a:t>
            </a:r>
            <a:r>
              <a:rPr lang="zh-CN" altLang="en-US" sz="1900" b="0" dirty="0">
                <a:solidFill>
                  <a:srgbClr val="C00000"/>
                </a:solidFill>
              </a:rPr>
              <a:t>、</a:t>
            </a:r>
            <a:r>
              <a:rPr lang="en-US" altLang="zh-CN" sz="1900" b="0" dirty="0">
                <a:solidFill>
                  <a:srgbClr val="C00000"/>
                </a:solidFill>
              </a:rPr>
              <a:t>F1000</a:t>
            </a:r>
            <a:r>
              <a:rPr lang="zh-CN" altLang="en-US" sz="1900" b="0" dirty="0">
                <a:solidFill>
                  <a:srgbClr val="C00000"/>
                </a:solidFill>
              </a:rPr>
              <a:t>、</a:t>
            </a:r>
            <a:r>
              <a:rPr lang="en-US" altLang="zh-CN" sz="1900" b="0" dirty="0" err="1">
                <a:solidFill>
                  <a:srgbClr val="C00000"/>
                </a:solidFill>
              </a:rPr>
              <a:t>AccessMedicine</a:t>
            </a:r>
            <a:r>
              <a:rPr lang="zh-CN" altLang="en-US" sz="1900" b="0" dirty="0"/>
              <a:t>、</a:t>
            </a:r>
            <a:r>
              <a:rPr lang="en-US" altLang="zh-CN" sz="1900" b="0" dirty="0" err="1"/>
              <a:t>ScienceDirect</a:t>
            </a:r>
            <a:r>
              <a:rPr lang="zh-CN" altLang="en-US" sz="1900" b="0" dirty="0"/>
              <a:t>中的重点资源</a:t>
            </a:r>
            <a:r>
              <a:rPr lang="en-US" altLang="zh-CN" sz="1900" b="0" dirty="0"/>
              <a:t>(Lancet)</a:t>
            </a:r>
            <a:r>
              <a:rPr lang="zh-CN" altLang="en-US" sz="1900" b="0" dirty="0"/>
              <a:t>、</a:t>
            </a:r>
            <a:r>
              <a:rPr lang="en-US" altLang="zh-CN" sz="1900" b="0" dirty="0">
                <a:solidFill>
                  <a:srgbClr val="C00000"/>
                </a:solidFill>
              </a:rPr>
              <a:t>Cochrane Library</a:t>
            </a:r>
            <a:r>
              <a:rPr lang="zh-CN" altLang="en-US" sz="1900" b="0" dirty="0">
                <a:solidFill>
                  <a:srgbClr val="C00000"/>
                </a:solidFill>
              </a:rPr>
              <a:t>和</a:t>
            </a:r>
            <a:r>
              <a:rPr lang="en-US" altLang="zh-CN" sz="1900" b="0" dirty="0" err="1">
                <a:solidFill>
                  <a:srgbClr val="C00000"/>
                </a:solidFill>
              </a:rPr>
              <a:t>UpToDate</a:t>
            </a:r>
            <a:r>
              <a:rPr lang="zh-CN" altLang="en-US" sz="1900" b="0" dirty="0">
                <a:solidFill>
                  <a:srgbClr val="C00000"/>
                </a:solidFill>
              </a:rPr>
              <a:t>等循证医学数据库、</a:t>
            </a:r>
            <a:r>
              <a:rPr lang="en-US" altLang="zh-CN" sz="1900" b="0" dirty="0" err="1">
                <a:solidFill>
                  <a:srgbClr val="C00000"/>
                </a:solidFill>
              </a:rPr>
              <a:t>SinoMed</a:t>
            </a:r>
            <a:r>
              <a:rPr lang="zh-CN" altLang="en-US" sz="1900" b="0" dirty="0" smtClean="0">
                <a:solidFill>
                  <a:srgbClr val="C00000"/>
                </a:solidFill>
              </a:rPr>
              <a:t>、</a:t>
            </a:r>
            <a:r>
              <a:rPr lang="zh-CN" altLang="en-US" sz="1900" b="0" dirty="0" smtClean="0"/>
              <a:t>开放获取</a:t>
            </a:r>
            <a:r>
              <a:rPr lang="en-US" altLang="zh-CN" sz="1900" b="0" dirty="0" smtClean="0"/>
              <a:t>(</a:t>
            </a:r>
            <a:r>
              <a:rPr lang="en-US" altLang="zh-CN" sz="1900" b="0" dirty="0"/>
              <a:t>Open Access, OA) </a:t>
            </a:r>
            <a:r>
              <a:rPr lang="zh-CN" altLang="en-US" sz="1900" b="0" dirty="0" smtClean="0"/>
              <a:t>数据库</a:t>
            </a:r>
            <a:r>
              <a:rPr lang="zh-CN" altLang="en-US" sz="1900" b="0" dirty="0"/>
              <a:t>、</a:t>
            </a:r>
            <a:r>
              <a:rPr lang="en-US" altLang="zh-CN" sz="1900" b="0" dirty="0"/>
              <a:t>PubMed Central</a:t>
            </a:r>
            <a:r>
              <a:rPr lang="zh-CN" altLang="en-US" sz="1900" b="0" dirty="0"/>
              <a:t>、</a:t>
            </a:r>
            <a:r>
              <a:rPr lang="en-US" altLang="zh-CN" sz="1900" b="0" dirty="0">
                <a:solidFill>
                  <a:srgbClr val="C00000"/>
                </a:solidFill>
              </a:rPr>
              <a:t>Scopus</a:t>
            </a:r>
            <a:r>
              <a:rPr lang="zh-CN" altLang="en-US" sz="1900" b="0" dirty="0">
                <a:solidFill>
                  <a:srgbClr val="C00000"/>
                </a:solidFill>
              </a:rPr>
              <a:t>、如何获得电子书、</a:t>
            </a:r>
            <a:r>
              <a:rPr lang="zh-CN" altLang="en-US" sz="1900" b="0" dirty="0"/>
              <a:t>思维导图和知识管理。</a:t>
            </a:r>
            <a:endParaRPr lang="en-US" altLang="zh-CN" sz="1900" b="0" dirty="0" smtClean="0"/>
          </a:p>
          <a:p>
            <a:endParaRPr lang="en-US" altLang="zh-CN" b="0" dirty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 smtClean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 smtClean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 smtClean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76872"/>
            <a:ext cx="627557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标题 1"/>
          <p:cNvSpPr txBox="1">
            <a:spLocks/>
          </p:cNvSpPr>
          <p:nvPr/>
        </p:nvSpPr>
        <p:spPr>
          <a:xfrm>
            <a:off x="457200" y="152718"/>
            <a:ext cx="6203032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>
                <a:latin typeface="+mj-ea"/>
              </a:rPr>
              <a:t>一、</a:t>
            </a:r>
            <a:r>
              <a:rPr lang="en-US" altLang="zh-CN" dirty="0" smtClean="0">
                <a:latin typeface="+mj-ea"/>
              </a:rPr>
              <a:t> </a:t>
            </a:r>
            <a:r>
              <a:rPr lang="zh-CN" altLang="en-US" dirty="0" smtClean="0">
                <a:latin typeface="+mj-ea"/>
              </a:rPr>
              <a:t>读者培训意见调查结果</a:t>
            </a:r>
            <a:r>
              <a:rPr lang="en-US" altLang="zh-CN" dirty="0" smtClean="0">
                <a:latin typeface="+mj-ea"/>
              </a:rPr>
              <a:t>(2)</a:t>
            </a:r>
            <a:endParaRPr lang="zh-CN" altLang="en-US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0339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467544" y="1844824"/>
            <a:ext cx="7920880" cy="6264696"/>
          </a:xfrm>
        </p:spPr>
        <p:txBody>
          <a:bodyPr numCol="2">
            <a:normAutofit fontScale="32500" lnSpcReduction="20000"/>
          </a:bodyPr>
          <a:lstStyle/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6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迫切需要提供的资源与服务</a:t>
            </a:r>
            <a:endParaRPr lang="en-US" altLang="zh-CN" sz="6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zh-CN" altLang="zh-CN" sz="49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授课</a:t>
            </a:r>
            <a:r>
              <a:rPr lang="zh-CN" altLang="zh-CN" sz="49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内容结合个别科研案例，先阐明可能遇到的问题和需要获取的资料，讲座随即针对这些问题展开</a:t>
            </a:r>
            <a:r>
              <a:rPr lang="zh-CN" altLang="zh-CN" sz="49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4900" b="1" dirty="0" smtClean="0">
              <a:solidFill>
                <a:srgbClr val="C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zh-CN" altLang="zh-CN" sz="49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文献检索</a:t>
            </a:r>
            <a:r>
              <a:rPr lang="zh-CN" altLang="zh-CN" sz="4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技巧课程</a:t>
            </a:r>
            <a:r>
              <a:rPr lang="zh-CN" altLang="zh-CN" sz="49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49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altLang="zh-CN" sz="49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Meta</a:t>
            </a:r>
            <a:r>
              <a:rPr lang="zh-CN" altLang="zh-CN" sz="49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分析课程</a:t>
            </a:r>
            <a:r>
              <a:rPr lang="zh-CN" altLang="zh-CN" sz="49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4900" b="1" dirty="0" smtClean="0">
              <a:solidFill>
                <a:srgbClr val="C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zh-CN" altLang="zh-CN" sz="49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如何</a:t>
            </a:r>
            <a:r>
              <a:rPr lang="zh-CN" altLang="zh-CN" sz="49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选刊和投稿过程指导、讲解改投修改规则</a:t>
            </a:r>
            <a:r>
              <a:rPr lang="zh-CN" altLang="zh-CN" sz="49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4900" b="1" dirty="0" smtClean="0">
              <a:solidFill>
                <a:srgbClr val="C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altLang="zh-CN" sz="49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IP</a:t>
            </a:r>
            <a:r>
              <a:rPr lang="zh-CN" altLang="zh-CN" sz="4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范围外访问订购资源</a:t>
            </a:r>
            <a:r>
              <a:rPr lang="zh-CN" altLang="zh-CN" sz="49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49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zh-CN" altLang="zh-CN" sz="49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扩大</a:t>
            </a:r>
            <a:r>
              <a:rPr lang="zh-CN" altLang="zh-CN" sz="4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一些数据库开通范围，如中国知网、</a:t>
            </a:r>
            <a:r>
              <a:rPr lang="en-US" altLang="zh-CN" sz="49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SinoMed</a:t>
            </a:r>
            <a:r>
              <a:rPr lang="zh-CN" altLang="zh-CN" sz="4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需全院</a:t>
            </a:r>
            <a:r>
              <a:rPr lang="zh-CN" altLang="zh-CN" sz="49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开通</a:t>
            </a:r>
            <a:r>
              <a:rPr lang="zh-CN" altLang="en-US" sz="49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49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endParaRPr lang="en-US" altLang="zh-CN" sz="43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endParaRPr lang="en-US" altLang="zh-CN" sz="43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endParaRPr lang="en-US" altLang="zh-CN" sz="43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endParaRPr lang="en-US" altLang="zh-CN" sz="43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endParaRPr lang="en-US" altLang="zh-CN" sz="43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endParaRPr lang="en-US" altLang="zh-CN" sz="43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274320" lvl="1" indent="0">
              <a:lnSpc>
                <a:spcPct val="150000"/>
              </a:lnSpc>
              <a:buNone/>
            </a:pPr>
            <a:endParaRPr lang="en-US" altLang="zh-CN" sz="43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endParaRPr lang="en-US" altLang="zh-CN" sz="49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zh-CN" altLang="zh-CN" sz="49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科研</a:t>
            </a:r>
            <a:r>
              <a:rPr lang="zh-CN" altLang="zh-CN" sz="4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开题指导课程</a:t>
            </a:r>
            <a:r>
              <a:rPr lang="zh-CN" altLang="zh-CN" sz="49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49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zh-CN" altLang="zh-CN" sz="49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增加</a:t>
            </a:r>
            <a:r>
              <a:rPr lang="zh-CN" altLang="zh-CN" sz="4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人文社科类资源，尤其是图书</a:t>
            </a:r>
            <a:r>
              <a:rPr lang="zh-CN" altLang="zh-CN" sz="49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49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zh-CN" altLang="zh-CN" sz="49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制作</a:t>
            </a:r>
            <a:r>
              <a:rPr lang="zh-CN" altLang="zh-CN" sz="49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图书馆</a:t>
            </a:r>
            <a:r>
              <a:rPr lang="zh-CN" altLang="en-US" sz="49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资源</a:t>
            </a:r>
            <a:r>
              <a:rPr lang="zh-CN" altLang="zh-CN" sz="49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使用</a:t>
            </a:r>
            <a:r>
              <a:rPr lang="zh-CN" altLang="zh-CN" sz="49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手册</a:t>
            </a:r>
            <a:r>
              <a:rPr lang="zh-CN" altLang="zh-CN" sz="49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49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zh-CN" altLang="zh-CN" sz="49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高效</a:t>
            </a:r>
            <a:r>
              <a:rPr lang="zh-CN" altLang="zh-CN" sz="4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阅读文献指导课程</a:t>
            </a:r>
            <a:r>
              <a:rPr lang="zh-CN" altLang="zh-CN" sz="49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49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zh-CN" altLang="zh-CN" sz="49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提供</a:t>
            </a:r>
            <a:r>
              <a:rPr lang="zh-CN" altLang="zh-CN" sz="4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对数据库使用和</a:t>
            </a:r>
            <a:r>
              <a:rPr lang="zh-CN" altLang="zh-CN" sz="49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文献管理软件的免费咨询服务</a:t>
            </a:r>
            <a:r>
              <a:rPr lang="zh-CN" altLang="zh-CN" sz="49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49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zh-CN" altLang="zh-CN" sz="49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提供</a:t>
            </a:r>
            <a:r>
              <a:rPr lang="zh-CN" altLang="zh-CN" sz="4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获得未订购资源获取全文、以及年代较为久远文献的方法指导</a:t>
            </a:r>
            <a:r>
              <a:rPr lang="zh-CN" altLang="zh-CN" sz="49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49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zh-CN" altLang="zh-CN" sz="49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文献</a:t>
            </a:r>
            <a:r>
              <a:rPr lang="zh-CN" altLang="zh-CN" sz="4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传递方法讲解</a:t>
            </a:r>
            <a:r>
              <a:rPr lang="zh-CN" altLang="zh-CN" sz="49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49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zh-CN" altLang="zh-CN" sz="49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文献</a:t>
            </a:r>
            <a:r>
              <a:rPr lang="zh-CN" altLang="zh-CN" sz="4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计量学及数据分析方法课程。</a:t>
            </a:r>
          </a:p>
          <a:p>
            <a:pPr lvl="1">
              <a:lnSpc>
                <a:spcPct val="150000"/>
              </a:lnSpc>
            </a:pPr>
            <a:endParaRPr lang="en-US" altLang="zh-CN" dirty="0" smtClean="0">
              <a:latin typeface="Times New Roman"/>
              <a:ea typeface="宋体"/>
              <a:cs typeface="Times New Roman"/>
            </a:endParaRPr>
          </a:p>
          <a:p>
            <a:pPr lvl="1">
              <a:buClr>
                <a:srgbClr val="D1282E"/>
              </a:buClr>
            </a:pPr>
            <a:endParaRPr lang="en-US" altLang="zh-CN" sz="1800" b="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 smtClean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 smtClean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 smtClean="0"/>
          </a:p>
          <a:p>
            <a:endParaRPr lang="en-US" altLang="zh-CN" b="0" dirty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 smtClean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 smtClean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 smtClean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/>
          </a:p>
        </p:txBody>
      </p:sp>
      <p:sp>
        <p:nvSpPr>
          <p:cNvPr id="7" name="标题 1"/>
          <p:cNvSpPr txBox="1">
            <a:spLocks/>
          </p:cNvSpPr>
          <p:nvPr/>
        </p:nvSpPr>
        <p:spPr>
          <a:xfrm>
            <a:off x="457200" y="152718"/>
            <a:ext cx="6203032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>
                <a:latin typeface="+mj-ea"/>
              </a:rPr>
              <a:t>一、</a:t>
            </a:r>
            <a:r>
              <a:rPr lang="en-US" altLang="zh-CN" dirty="0" smtClean="0">
                <a:latin typeface="+mj-ea"/>
              </a:rPr>
              <a:t> </a:t>
            </a:r>
            <a:r>
              <a:rPr lang="zh-CN" altLang="en-US" dirty="0" smtClean="0">
                <a:latin typeface="+mj-ea"/>
              </a:rPr>
              <a:t>读者培训意见调查结果</a:t>
            </a:r>
            <a:r>
              <a:rPr lang="en-US" altLang="zh-CN" dirty="0" smtClean="0">
                <a:latin typeface="+mj-ea"/>
              </a:rPr>
              <a:t>(3)</a:t>
            </a:r>
            <a:endParaRPr lang="zh-CN" altLang="en-US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27178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467544" y="1844824"/>
            <a:ext cx="8064896" cy="4896544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b="0" dirty="0" smtClean="0"/>
              <a:t>硬件条件方面需改善：</a:t>
            </a:r>
            <a:endParaRPr lang="en-US" altLang="zh-CN" b="0" dirty="0"/>
          </a:p>
          <a:p>
            <a:pPr lvl="1">
              <a:lnSpc>
                <a:spcPct val="150000"/>
              </a:lnSpc>
            </a:pPr>
            <a:r>
              <a:rPr lang="zh-CN" altLang="en-US" sz="1800" dirty="0" smtClean="0">
                <a:latin typeface="Times New Roman"/>
                <a:ea typeface="宋体"/>
              </a:rPr>
              <a:t>培训</a:t>
            </a:r>
            <a:r>
              <a:rPr lang="zh-CN" altLang="en-US" sz="1800" dirty="0">
                <a:latin typeface="Times New Roman"/>
                <a:ea typeface="宋体"/>
              </a:rPr>
              <a:t>教室空调温度过热，影响授课环境</a:t>
            </a:r>
            <a:r>
              <a:rPr lang="zh-CN" altLang="en-US" sz="1800" dirty="0" smtClean="0">
                <a:latin typeface="Times New Roman"/>
                <a:ea typeface="宋体"/>
              </a:rPr>
              <a:t>；</a:t>
            </a:r>
            <a:endParaRPr lang="en-US" altLang="zh-CN" sz="1800" dirty="0" smtClean="0">
              <a:latin typeface="Times New Roman"/>
              <a:ea typeface="宋体"/>
            </a:endParaRPr>
          </a:p>
          <a:p>
            <a:pPr lvl="1">
              <a:lnSpc>
                <a:spcPct val="150000"/>
              </a:lnSpc>
            </a:pPr>
            <a:r>
              <a:rPr lang="zh-CN" altLang="en-US" sz="1800" dirty="0" smtClean="0">
                <a:latin typeface="Times New Roman"/>
                <a:ea typeface="宋体"/>
              </a:rPr>
              <a:t>教师</a:t>
            </a:r>
            <a:r>
              <a:rPr lang="zh-CN" altLang="en-US" sz="1800" dirty="0">
                <a:latin typeface="Times New Roman"/>
                <a:ea typeface="宋体"/>
              </a:rPr>
              <a:t>电脑与学生电脑系统操作不能同步（极域电子教室系统）</a:t>
            </a:r>
            <a:r>
              <a:rPr lang="zh-CN" altLang="en-US" sz="1800" dirty="0" smtClean="0">
                <a:latin typeface="Times New Roman"/>
                <a:ea typeface="宋体"/>
              </a:rPr>
              <a:t>；</a:t>
            </a:r>
            <a:endParaRPr lang="en-US" altLang="zh-CN" sz="1800" dirty="0" smtClean="0">
              <a:latin typeface="Times New Roman"/>
              <a:ea typeface="宋体"/>
            </a:endParaRPr>
          </a:p>
          <a:p>
            <a:pPr lvl="1">
              <a:lnSpc>
                <a:spcPct val="150000"/>
              </a:lnSpc>
            </a:pPr>
            <a:r>
              <a:rPr lang="zh-CN" altLang="en-US" sz="1800" dirty="0" smtClean="0">
                <a:latin typeface="Times New Roman"/>
                <a:ea typeface="宋体"/>
              </a:rPr>
              <a:t>延长</a:t>
            </a:r>
            <a:r>
              <a:rPr lang="zh-CN" altLang="en-US" sz="1800" dirty="0">
                <a:latin typeface="Times New Roman"/>
                <a:ea typeface="宋体"/>
              </a:rPr>
              <a:t>开馆时间、增加自习教室、希望开放通宵自习教室、提供中午可以小憩和供读者交流的空间</a:t>
            </a:r>
            <a:r>
              <a:rPr lang="zh-CN" altLang="en-US" sz="1800" dirty="0" smtClean="0">
                <a:latin typeface="Times New Roman"/>
                <a:ea typeface="宋体"/>
              </a:rPr>
              <a:t>；</a:t>
            </a:r>
            <a:endParaRPr lang="en-US" altLang="zh-CN" sz="1800" dirty="0" smtClean="0">
              <a:latin typeface="Times New Roman"/>
              <a:ea typeface="宋体"/>
            </a:endParaRPr>
          </a:p>
          <a:p>
            <a:pPr lvl="1">
              <a:lnSpc>
                <a:spcPct val="150000"/>
              </a:lnSpc>
            </a:pPr>
            <a:r>
              <a:rPr lang="zh-CN" altLang="en-US" sz="1800" dirty="0" smtClean="0">
                <a:latin typeface="Times New Roman"/>
                <a:ea typeface="宋体"/>
              </a:rPr>
              <a:t>每次</a:t>
            </a:r>
            <a:r>
              <a:rPr lang="zh-CN" altLang="en-US" sz="1800" dirty="0">
                <a:latin typeface="Times New Roman"/>
                <a:ea typeface="宋体"/>
              </a:rPr>
              <a:t>讲座前标注培训容纳人数，过量参与者影响培训质量或更换较大的培训教室</a:t>
            </a:r>
            <a:r>
              <a:rPr lang="zh-CN" altLang="en-US" sz="1800" dirty="0" smtClean="0">
                <a:latin typeface="Times New Roman"/>
                <a:ea typeface="宋体"/>
              </a:rPr>
              <a:t>；</a:t>
            </a:r>
            <a:endParaRPr lang="en-US" altLang="zh-CN" sz="1800" dirty="0" smtClean="0">
              <a:latin typeface="Times New Roman"/>
              <a:ea typeface="宋体"/>
            </a:endParaRPr>
          </a:p>
          <a:p>
            <a:pPr lvl="1">
              <a:lnSpc>
                <a:spcPct val="150000"/>
              </a:lnSpc>
            </a:pPr>
            <a:r>
              <a:rPr lang="zh-CN" altLang="en-US" sz="1800" dirty="0" smtClean="0">
                <a:latin typeface="Times New Roman"/>
                <a:ea typeface="宋体"/>
              </a:rPr>
              <a:t>五</a:t>
            </a:r>
            <a:r>
              <a:rPr lang="zh-CN" altLang="en-US" sz="1800" dirty="0">
                <a:latin typeface="Times New Roman"/>
                <a:ea typeface="宋体"/>
              </a:rPr>
              <a:t>层信息共享空间可用电脑数量较少</a:t>
            </a:r>
            <a:r>
              <a:rPr lang="zh-CN" altLang="en-US" sz="1800" dirty="0" smtClean="0">
                <a:latin typeface="Times New Roman"/>
                <a:ea typeface="宋体"/>
              </a:rPr>
              <a:t>；</a:t>
            </a:r>
            <a:endParaRPr lang="en-US" altLang="zh-CN" sz="1800" dirty="0" smtClean="0">
              <a:latin typeface="Times New Roman"/>
              <a:ea typeface="宋体"/>
            </a:endParaRPr>
          </a:p>
          <a:p>
            <a:pPr lvl="1">
              <a:lnSpc>
                <a:spcPct val="150000"/>
              </a:lnSpc>
            </a:pPr>
            <a:r>
              <a:rPr lang="zh-CN" altLang="en-US" sz="1800" dirty="0" smtClean="0">
                <a:latin typeface="Times New Roman"/>
                <a:ea typeface="宋体"/>
              </a:rPr>
              <a:t>五</a:t>
            </a:r>
            <a:r>
              <a:rPr lang="zh-CN" altLang="en-US" sz="1800" dirty="0">
                <a:latin typeface="Times New Roman"/>
                <a:ea typeface="宋体"/>
              </a:rPr>
              <a:t>层的研习间感觉形同虚设。</a:t>
            </a:r>
            <a:endParaRPr lang="en-US" altLang="zh-CN" dirty="0" smtClean="0">
              <a:latin typeface="Times New Roman"/>
              <a:ea typeface="宋体"/>
              <a:cs typeface="Times New Roman"/>
            </a:endParaRPr>
          </a:p>
          <a:p>
            <a:pPr lvl="1">
              <a:buClr>
                <a:srgbClr val="D1282E"/>
              </a:buClr>
            </a:pPr>
            <a:endParaRPr lang="en-US" altLang="zh-CN" sz="1800" b="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 smtClean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 smtClean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 smtClean="0"/>
          </a:p>
          <a:p>
            <a:endParaRPr lang="en-US" altLang="zh-CN" b="0" dirty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 smtClean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 smtClean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 smtClean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/>
          </a:p>
        </p:txBody>
      </p:sp>
      <p:sp>
        <p:nvSpPr>
          <p:cNvPr id="7" name="标题 1"/>
          <p:cNvSpPr txBox="1">
            <a:spLocks/>
          </p:cNvSpPr>
          <p:nvPr/>
        </p:nvSpPr>
        <p:spPr>
          <a:xfrm>
            <a:off x="457200" y="152718"/>
            <a:ext cx="6203032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>
                <a:latin typeface="+mj-ea"/>
              </a:rPr>
              <a:t>一、</a:t>
            </a:r>
            <a:r>
              <a:rPr lang="en-US" altLang="zh-CN" dirty="0" smtClean="0">
                <a:latin typeface="+mj-ea"/>
              </a:rPr>
              <a:t> </a:t>
            </a:r>
            <a:r>
              <a:rPr lang="zh-CN" altLang="en-US" dirty="0" smtClean="0">
                <a:latin typeface="+mj-ea"/>
              </a:rPr>
              <a:t>读者培训意见调查结果</a:t>
            </a:r>
            <a:r>
              <a:rPr lang="en-US" altLang="zh-CN" dirty="0" smtClean="0">
                <a:latin typeface="+mj-ea"/>
              </a:rPr>
              <a:t>(4)</a:t>
            </a:r>
            <a:endParaRPr lang="zh-CN" altLang="en-US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6625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 txBox="1">
            <a:spLocks/>
          </p:cNvSpPr>
          <p:nvPr/>
        </p:nvSpPr>
        <p:spPr>
          <a:xfrm>
            <a:off x="457200" y="-462880"/>
            <a:ext cx="6203032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>
                <a:latin typeface="+mj-ea"/>
              </a:rPr>
              <a:t>二、</a:t>
            </a:r>
            <a:r>
              <a:rPr lang="en-US" altLang="zh-CN" dirty="0" smtClean="0">
                <a:latin typeface="+mj-ea"/>
              </a:rPr>
              <a:t> </a:t>
            </a:r>
            <a:r>
              <a:rPr lang="zh-CN" altLang="en-US" dirty="0" smtClean="0">
                <a:latin typeface="+mj-ea"/>
              </a:rPr>
              <a:t>本学期培训安排</a:t>
            </a:r>
            <a:endParaRPr lang="zh-CN" altLang="en-US" dirty="0">
              <a:latin typeface="+mj-ea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031858"/>
              </p:ext>
            </p:extLst>
          </p:nvPr>
        </p:nvGraphicFramePr>
        <p:xfrm>
          <a:off x="827584" y="1124744"/>
          <a:ext cx="7272808" cy="5256584"/>
        </p:xfrm>
        <a:graphic>
          <a:graphicData uri="http://schemas.openxmlformats.org/drawingml/2006/table">
            <a:tbl>
              <a:tblPr firstRow="1" firstCol="1" bandRow="1"/>
              <a:tblGrid>
                <a:gridCol w="1233528"/>
                <a:gridCol w="494664"/>
                <a:gridCol w="917155"/>
                <a:gridCol w="1171077"/>
                <a:gridCol w="2002918"/>
                <a:gridCol w="1453466"/>
              </a:tblGrid>
              <a:tr h="2487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900" b="1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模块</a:t>
                      </a:r>
                      <a:endParaRPr lang="zh-CN" sz="7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900" b="1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场次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900" b="1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培训日期</a:t>
                      </a:r>
                      <a:endParaRPr lang="zh-CN" sz="7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900" b="1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培训时间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900" b="1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培训内容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900" b="1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培训地点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66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b="1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电子书与教材教参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b="1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资源的获取及利用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2016/3/17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（周四）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12:00-13:00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图书馆电子图书与教材资源的检索和利用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医科院图书馆七层电子教室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11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2016/3/24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（周四）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12:00-13:00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McGraw Hill Access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系列医学教学资源</a:t>
                      </a: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&amp; USMLEasy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美国职业医师考试数据库应用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医科院图书馆七层电子教室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6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2016/3/31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（周四）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12:00-13:00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Primal Pictures 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人体解剖</a:t>
                      </a: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3D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模型数据库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医科院图书馆七层电子教室</a:t>
                      </a:r>
                      <a:endParaRPr lang="zh-CN" sz="7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8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b="1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文献检索策略与技巧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2016/4/7 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（周四）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12:00-13:00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PubMed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检索策略与技巧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医科院图书馆七层电子教室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7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2016/4/14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（周四）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12:00-13:00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SinoMed</a:t>
                      </a:r>
                      <a:r>
                        <a:rPr lang="zh-CN" sz="8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资源获取与文献检索</a:t>
                      </a:r>
                      <a:endParaRPr lang="zh-CN" sz="7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医科院图书馆七层电子教室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438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b="1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循证医学资源的</a:t>
                      </a:r>
                      <a:r>
                        <a:rPr lang="en-US" sz="800" b="1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/>
                      </a:r>
                      <a:br>
                        <a:rPr lang="en-US" sz="800" b="1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</a:br>
                      <a:r>
                        <a:rPr lang="zh-CN" sz="800" b="1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介绍与使用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2016/4/21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（周四）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12:00-13:00</a:t>
                      </a:r>
                      <a:endParaRPr lang="zh-CN" sz="7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Clinicalkey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中的循证医学资源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医科院图书馆七层电子教室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5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7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2016/4/28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（周四）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12:00-13:00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UpToDate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临床顾问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医科院图书馆七层电子教室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7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8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2016/5/5 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（周四）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12:00-13:00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Cochrane Library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循证医学数据库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医科院图书馆七层电子教室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7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b="1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实验室指南类资源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9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2016/5/12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（周四）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12:00-13:00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Springer Protocols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、</a:t>
                      </a: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Cold Spring Harbor Protocols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等实验室指南的应用案例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医科院图书馆七层电子教室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7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b="1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文献评价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2016/5/19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（周四）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12:00-13:00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Science Citation Index (SCI) &amp; Journal Citation Reports (JCR)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医科院图书馆七层电子教室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2016/5/26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（周四）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12:00-13:00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Scopus 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全球最大的文摘引文数据库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医科院图书馆七层电子教室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49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2015/6/2 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（周四）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12:00-13:00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利用</a:t>
                      </a: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F1000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甄别卓越科学研究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医科院图书馆七层电子教室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74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b="1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学术论文写作与</a:t>
                      </a:r>
                      <a:r>
                        <a:rPr lang="en-US" sz="800" b="1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/>
                      </a:r>
                      <a:br>
                        <a:rPr lang="en-US" sz="800" b="1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</a:br>
                      <a:r>
                        <a:rPr lang="zh-CN" sz="800" b="1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选刊投稿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13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2015/6/7 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（周二）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12:00-13:00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学术论文写作与</a:t>
                      </a: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BioMed Central 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开放获取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期刊投稿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医科院图书馆七层电子教室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9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14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2015/6/16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（周四）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12:00-13:00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Lippincott Williams &amp; Wilkins — Editage 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选刊与投稿流程及方法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医科院图书馆七层电子教室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4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b="1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文献管理软件使用的常见问题解答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15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2015/6/23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（周四）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12:00-13:00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EndNote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使用方法与常见问题解答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医科院图书馆七层电子教室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1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2015/6/30</a:t>
                      </a:r>
                      <a:r>
                        <a:rPr lang="zh-CN" sz="8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（周四）</a:t>
                      </a:r>
                      <a:endParaRPr lang="zh-CN" sz="7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12:00-13:00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NoteExpress</a:t>
                      </a:r>
                      <a:r>
                        <a:rPr lang="zh-CN" sz="8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使用方法与常见问题解答</a:t>
                      </a:r>
                      <a:endParaRPr lang="zh-CN" sz="7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宋体"/>
                        </a:rPr>
                        <a:t>医科院图书馆七层电子教室</a:t>
                      </a:r>
                      <a:endParaRPr lang="zh-CN" sz="7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023" marR="32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矩形 10"/>
          <p:cNvSpPr/>
          <p:nvPr/>
        </p:nvSpPr>
        <p:spPr>
          <a:xfrm>
            <a:off x="107504" y="6479495"/>
            <a:ext cx="9001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 smtClean="0">
                <a:latin typeface="+mj-ea"/>
                <a:ea typeface="+mj-ea"/>
                <a:cs typeface="Times New Roman" panose="02020603050405020304" pitchFamily="18" charset="0"/>
              </a:rPr>
              <a:t>请访问医科院信息所</a:t>
            </a:r>
            <a:r>
              <a:rPr lang="en-US" altLang="zh-CN" sz="1400" dirty="0" smtClean="0">
                <a:latin typeface="+mj-ea"/>
                <a:ea typeface="+mj-ea"/>
                <a:cs typeface="Times New Roman" panose="02020603050405020304" pitchFamily="18" charset="0"/>
              </a:rPr>
              <a:t>/</a:t>
            </a:r>
            <a:r>
              <a:rPr lang="zh-CN" altLang="en-US" sz="1400" dirty="0" smtClean="0">
                <a:latin typeface="+mj-ea"/>
                <a:ea typeface="+mj-ea"/>
                <a:cs typeface="Times New Roman" panose="02020603050405020304" pitchFamily="18" charset="0"/>
              </a:rPr>
              <a:t>图书馆官网：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://www.imicams.ac.cn/publish/default/sgdt/content/2016031111074216467.htm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43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896" cy="4896544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b="0" dirty="0" smtClean="0"/>
              <a:t>培训资料哪里找</a:t>
            </a:r>
            <a:endParaRPr lang="en-US" altLang="zh-CN" b="0" dirty="0" smtClean="0"/>
          </a:p>
          <a:p>
            <a:pPr marL="800100" lvl="1" indent="-342900">
              <a:lnSpc>
                <a:spcPct val="150000"/>
              </a:lnSpc>
            </a:pPr>
            <a:r>
              <a:rPr lang="en-US" altLang="zh-CN" sz="1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QQ</a:t>
            </a:r>
            <a:r>
              <a:rPr lang="zh-CN" altLang="en-US" sz="1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群</a:t>
            </a:r>
            <a:r>
              <a:rPr lang="en-US" altLang="zh-CN" sz="1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1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医科院图书馆培训</a:t>
            </a:r>
            <a:r>
              <a:rPr lang="en-US" altLang="zh-CN" sz="1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en-US" sz="1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CN" sz="1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193565253</a:t>
            </a:r>
            <a:r>
              <a:rPr lang="zh-CN" altLang="en-US" sz="1800" b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endParaRPr lang="en-US" altLang="zh-CN" sz="1800" b="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 indent="0">
              <a:lnSpc>
                <a:spcPct val="150000"/>
              </a:lnSpc>
              <a:buNone/>
            </a:pPr>
            <a:r>
              <a:rPr lang="en-US" altLang="zh-CN" sz="1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zh-CN" altLang="en-US" sz="18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发布培训通知、群共享上传课件、视频和相关材料</a:t>
            </a:r>
            <a:endParaRPr lang="zh-CN" altLang="en-US" sz="1800" b="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50000"/>
              </a:lnSpc>
            </a:pPr>
            <a:r>
              <a:rPr lang="zh-CN" altLang="en-US" sz="18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微</a:t>
            </a:r>
            <a:r>
              <a:rPr lang="zh-CN" altLang="en-US" sz="1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信公众号“中国医学科学院图书馆”：</a:t>
            </a:r>
            <a:r>
              <a:rPr lang="en-US" altLang="zh-CN" sz="1800" b="1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lib_cams</a:t>
            </a:r>
            <a:endParaRPr lang="en-US" altLang="zh-CN" sz="1800" b="1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 indent="0">
              <a:lnSpc>
                <a:spcPct val="150000"/>
              </a:lnSpc>
              <a:buNone/>
            </a:pPr>
            <a:r>
              <a:rPr lang="en-US" altLang="zh-CN" sz="1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zh-CN" altLang="en-US" sz="18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发布培训通知、培训知识专题讲解</a:t>
            </a:r>
            <a:endParaRPr lang="zh-CN" altLang="en-US" sz="18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50000"/>
              </a:lnSpc>
            </a:pPr>
            <a:r>
              <a:rPr lang="zh-CN" altLang="en-US" sz="1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医科院信息所</a:t>
            </a:r>
            <a:r>
              <a:rPr lang="en-US" altLang="zh-CN" sz="1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sz="1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图书馆官网网站：</a:t>
            </a:r>
            <a:r>
              <a:rPr lang="en-US" altLang="zh-CN" sz="1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www.imicams.ac.cn</a:t>
            </a:r>
            <a:endParaRPr lang="en-US" altLang="zh-CN" sz="1800" b="1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 indent="0">
              <a:lnSpc>
                <a:spcPct val="150000"/>
              </a:lnSpc>
              <a:buNone/>
            </a:pPr>
            <a:r>
              <a:rPr lang="zh-CN" altLang="en-US" sz="18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所馆动态：发布</a:t>
            </a:r>
            <a:r>
              <a:rPr lang="zh-CN" altLang="en-US" sz="1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培训</a:t>
            </a:r>
            <a:r>
              <a:rPr lang="zh-CN" altLang="en-US" sz="18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通知；用户培训：上传课件、视频和相关材料</a:t>
            </a:r>
            <a:endParaRPr lang="en-US" altLang="zh-CN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 smtClean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 smtClean="0"/>
          </a:p>
          <a:p>
            <a:endParaRPr lang="en-US" altLang="zh-CN" b="0" dirty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 smtClean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 smtClean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 smtClean="0"/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b="0" dirty="0"/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457200" y="-318864"/>
            <a:ext cx="6203032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>
                <a:latin typeface="+mj-ea"/>
              </a:rPr>
              <a:t>三</a:t>
            </a:r>
            <a:r>
              <a:rPr lang="zh-CN" altLang="en-US" dirty="0" smtClean="0">
                <a:latin typeface="+mj-ea"/>
              </a:rPr>
              <a:t>、</a:t>
            </a:r>
            <a:r>
              <a:rPr lang="en-US" altLang="zh-CN" dirty="0" smtClean="0">
                <a:latin typeface="+mj-ea"/>
              </a:rPr>
              <a:t> </a:t>
            </a:r>
            <a:r>
              <a:rPr lang="zh-CN" altLang="en-US" dirty="0" smtClean="0">
                <a:latin typeface="+mj-ea"/>
              </a:rPr>
              <a:t>培训资料共享</a:t>
            </a:r>
            <a:endParaRPr lang="zh-CN" altLang="en-US" dirty="0">
              <a:latin typeface="+mj-ea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653136"/>
            <a:ext cx="2377715" cy="1867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C:\Users\Administrator\AppData\Roaming\Tencent\Users\543130879\QQ\WinTemp\RichOle\SZRL69X(GB)$HZMA30EN4C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725144"/>
            <a:ext cx="4279283" cy="1671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右箭头 2"/>
          <p:cNvSpPr/>
          <p:nvPr/>
        </p:nvSpPr>
        <p:spPr>
          <a:xfrm>
            <a:off x="3195894" y="5589240"/>
            <a:ext cx="725643" cy="2880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69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457200" y="-318864"/>
            <a:ext cx="6203032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>
                <a:latin typeface="+mj-ea"/>
              </a:rPr>
              <a:t>四</a:t>
            </a:r>
            <a:r>
              <a:rPr lang="zh-CN" altLang="en-US" dirty="0" smtClean="0">
                <a:latin typeface="+mj-ea"/>
              </a:rPr>
              <a:t>、</a:t>
            </a:r>
            <a:r>
              <a:rPr lang="en-US" altLang="zh-CN" dirty="0" smtClean="0">
                <a:latin typeface="+mj-ea"/>
              </a:rPr>
              <a:t> </a:t>
            </a:r>
            <a:r>
              <a:rPr lang="zh-CN" altLang="en-US" dirty="0" smtClean="0">
                <a:latin typeface="+mj-ea"/>
              </a:rPr>
              <a:t>期待与您的交流</a:t>
            </a:r>
            <a:endParaRPr lang="zh-CN" altLang="en-US" dirty="0">
              <a:latin typeface="+mj-ea"/>
            </a:endParaRPr>
          </a:p>
        </p:txBody>
      </p:sp>
      <p:pic>
        <p:nvPicPr>
          <p:cNvPr id="7" name="Picture 1" descr="C:\Users\Administrator\AppData\Roaming\Tencent\Users\543130879\QQ\WinTemp\RichOle\FLI}SG9}JS~(}~YZYP[{G3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244159"/>
            <a:ext cx="6120680" cy="144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84" y="2708918"/>
            <a:ext cx="5832648" cy="1305144"/>
          </a:xfrm>
          <a:prstGeom prst="rect">
            <a:avLst/>
          </a:prstGeom>
        </p:spPr>
      </p:pic>
      <p:grpSp>
        <p:nvGrpSpPr>
          <p:cNvPr id="10" name="组合 9"/>
          <p:cNvGrpSpPr/>
          <p:nvPr/>
        </p:nvGrpSpPr>
        <p:grpSpPr>
          <a:xfrm>
            <a:off x="3625827" y="4221088"/>
            <a:ext cx="4824621" cy="1066140"/>
            <a:chOff x="2843808" y="4365104"/>
            <a:chExt cx="5221376" cy="1172188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3808" y="4365104"/>
              <a:ext cx="4098776" cy="11721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图片 10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9489" y="4365104"/>
              <a:ext cx="1115695" cy="1115695"/>
            </a:xfrm>
            <a:prstGeom prst="rect">
              <a:avLst/>
            </a:prstGeom>
          </p:spPr>
        </p:pic>
      </p:grpSp>
      <p:sp>
        <p:nvSpPr>
          <p:cNvPr id="12" name="云形标注 11"/>
          <p:cNvSpPr/>
          <p:nvPr/>
        </p:nvSpPr>
        <p:spPr>
          <a:xfrm>
            <a:off x="6156175" y="2276872"/>
            <a:ext cx="2138923" cy="1460301"/>
          </a:xfrm>
          <a:prstGeom prst="cloudCallout">
            <a:avLst>
              <a:gd name="adj1" fmla="val -76489"/>
              <a:gd name="adj2" fmla="val 2415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6300192" y="2636912"/>
            <a:ext cx="18215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/>
              <a:t>有文献管理软件方面的问题可以在群里</a:t>
            </a:r>
            <a:endParaRPr lang="en-US" altLang="zh-CN" sz="1400" dirty="0" smtClean="0"/>
          </a:p>
          <a:p>
            <a:r>
              <a:rPr lang="en-US" altLang="zh-CN" sz="1400" dirty="0" smtClean="0">
                <a:solidFill>
                  <a:srgbClr val="0000FF"/>
                </a:solidFill>
              </a:rPr>
              <a:t>@</a:t>
            </a:r>
            <a:r>
              <a:rPr lang="zh-CN" altLang="en-US" sz="1400" dirty="0" smtClean="0">
                <a:solidFill>
                  <a:srgbClr val="0000FF"/>
                </a:solidFill>
              </a:rPr>
              <a:t>张兴喆</a:t>
            </a:r>
            <a:r>
              <a:rPr lang="zh-CN" altLang="en-US" sz="1400" dirty="0" smtClean="0"/>
              <a:t>老师呦</a:t>
            </a:r>
            <a:r>
              <a:rPr lang="en-US" altLang="zh-CN" sz="1400" dirty="0" smtClean="0"/>
              <a:t>~~~</a:t>
            </a:r>
            <a:endParaRPr lang="zh-CN" altLang="en-US" sz="1400" dirty="0"/>
          </a:p>
        </p:txBody>
      </p:sp>
      <p:sp>
        <p:nvSpPr>
          <p:cNvPr id="15" name="云形标注 14"/>
          <p:cNvSpPr/>
          <p:nvPr/>
        </p:nvSpPr>
        <p:spPr>
          <a:xfrm>
            <a:off x="539552" y="4216828"/>
            <a:ext cx="2183184" cy="1240796"/>
          </a:xfrm>
          <a:prstGeom prst="cloudCallout">
            <a:avLst>
              <a:gd name="adj1" fmla="val 91264"/>
              <a:gd name="adj2" fmla="val -914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772784" y="4490536"/>
            <a:ext cx="17167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/>
              <a:t>本学期新进神秘小编不定期有壕礼相送，敬请留意吼！</a:t>
            </a:r>
            <a:endParaRPr lang="zh-CN" altLang="en-US" sz="1400" dirty="0"/>
          </a:p>
        </p:txBody>
      </p:sp>
      <p:sp>
        <p:nvSpPr>
          <p:cNvPr id="18" name="矩形 17"/>
          <p:cNvSpPr/>
          <p:nvPr/>
        </p:nvSpPr>
        <p:spPr>
          <a:xfrm>
            <a:off x="467544" y="5693186"/>
            <a:ext cx="42805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>
                <a:solidFill>
                  <a:srgbClr val="C00000"/>
                </a:solidFill>
                <a:effectLst>
                  <a:reflection blurRad="6350" stA="60000" endA="900" endPos="58000" dir="5400000" sy="-100000" algn="bl" rotWithShape="0"/>
                </a:effectLst>
                <a:latin typeface="+mj-ea"/>
                <a:ea typeface="+mj-ea"/>
              </a:rPr>
              <a:t>期待与您一起探索医学知识的宝库</a:t>
            </a:r>
          </a:p>
        </p:txBody>
      </p:sp>
      <p:sp>
        <p:nvSpPr>
          <p:cNvPr id="21" name="矩形 20"/>
          <p:cNvSpPr/>
          <p:nvPr/>
        </p:nvSpPr>
        <p:spPr>
          <a:xfrm>
            <a:off x="2483768" y="6309320"/>
            <a:ext cx="72728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 smtClean="0">
                <a:effectLst/>
                <a:latin typeface="+mj-ea"/>
                <a:ea typeface="+mj-ea"/>
              </a:rPr>
              <a:t>WE ARE SOCIAL: follow us on your favorite social media sit</a:t>
            </a:r>
            <a:r>
              <a:rPr lang="en-US" altLang="zh-CN" sz="1400" dirty="0" smtClean="0">
                <a:effectLst/>
                <a:latin typeface="+mj-ea"/>
                <a:ea typeface="+mj-ea"/>
              </a:rPr>
              <a:t>es</a:t>
            </a:r>
            <a:endParaRPr lang="zh-CN" altLang="en-US" sz="1400" dirty="0">
              <a:effectLst/>
              <a:latin typeface="+mj-ea"/>
              <a:ea typeface="+mj-ea"/>
            </a:endParaRPr>
          </a:p>
        </p:txBody>
      </p:sp>
      <p:pic>
        <p:nvPicPr>
          <p:cNvPr id="3076" name="Picture 4" descr="C:\Users\Administrator\AppData\Roaming\Tencent\Users\543130879\QQ\WinTemp\RichOle\K2JSRS)$D`QVUKHSFEUH`BI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979" y="5651321"/>
            <a:ext cx="670510" cy="572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Administrator\AppData\Roaming\Tencent\Users\543130879\QQ\WinTemp\RichOle\W[J2H(HDSG}~CKDW04(2TDA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037" y="5609355"/>
            <a:ext cx="507649" cy="574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Administrator\AppData\Roaming\Tencent\Users\543130879\QQ\WinTemp\RichOle\LJH(%NL{6D$}TL_%6S_S05V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963" y="5604502"/>
            <a:ext cx="1751136" cy="579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526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 txBox="1">
            <a:spLocks noGrp="1"/>
          </p:cNvSpPr>
          <p:nvPr>
            <p:ph type="title"/>
          </p:nvPr>
        </p:nvSpPr>
        <p:spPr>
          <a:xfrm>
            <a:off x="395536" y="980728"/>
            <a:ext cx="338437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500" b="1" dirty="0" smtClean="0">
                <a:solidFill>
                  <a:srgbClr val="C00000"/>
                </a:solidFill>
                <a:latin typeface="Axure Handwriting" pitchFamily="34" charset="0"/>
              </a:rPr>
              <a:t>What we will be presenting today…</a:t>
            </a:r>
            <a:endParaRPr lang="zh-CN" altLang="en-US" sz="2500" b="1" dirty="0">
              <a:solidFill>
                <a:srgbClr val="C00000"/>
              </a:solidFill>
              <a:latin typeface="Axure Handwriting" pitchFamily="34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356138"/>
            <a:ext cx="4236167" cy="6242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71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基本">
  <a:themeElements>
    <a:clrScheme name="基本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基本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184</TotalTime>
  <Words>964</Words>
  <Application>Microsoft Office PowerPoint</Application>
  <PresentationFormat>全屏显示(4:3)</PresentationFormat>
  <Paragraphs>201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基本</vt:lpstr>
      <vt:lpstr>2015—2016学年第二学期医科院图书馆电子资源培训讲座</vt:lpstr>
      <vt:lpstr>一、 读者培训意见调查结果(1)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What we will be presenting today…</vt:lpstr>
      <vt:lpstr>感谢您的帮助 &amp; 欢迎您来参与 谢谢！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test</dc:creator>
  <cp:lastModifiedBy>test</cp:lastModifiedBy>
  <cp:revision>28</cp:revision>
  <dcterms:created xsi:type="dcterms:W3CDTF">2016-02-24T01:26:16Z</dcterms:created>
  <dcterms:modified xsi:type="dcterms:W3CDTF">2016-03-17T03:03:57Z</dcterms:modified>
</cp:coreProperties>
</file>