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65" r:id="rId2"/>
    <p:sldMasterId id="2147483666" r:id="rId3"/>
    <p:sldMasterId id="2147483667" r:id="rId4"/>
    <p:sldMasterId id="2147483669" r:id="rId5"/>
  </p:sldMasterIdLst>
  <p:notesMasterIdLst>
    <p:notesMasterId r:id="rId37"/>
  </p:notesMasterIdLst>
  <p:sldIdLst>
    <p:sldId id="256" r:id="rId6"/>
    <p:sldId id="257" r:id="rId7"/>
    <p:sldId id="318" r:id="rId8"/>
    <p:sldId id="319" r:id="rId9"/>
    <p:sldId id="320" r:id="rId10"/>
    <p:sldId id="321" r:id="rId11"/>
    <p:sldId id="312" r:id="rId12"/>
    <p:sldId id="313" r:id="rId13"/>
    <p:sldId id="314" r:id="rId14"/>
    <p:sldId id="259" r:id="rId15"/>
    <p:sldId id="290" r:id="rId16"/>
    <p:sldId id="260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261" r:id="rId31"/>
    <p:sldId id="305" r:id="rId32"/>
    <p:sldId id="315" r:id="rId33"/>
    <p:sldId id="316" r:id="rId34"/>
    <p:sldId id="287" r:id="rId35"/>
    <p:sldId id="288" r:id="rId3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24345-17B8-42E1-AA3F-1E2B25B88F4A}" type="doc">
      <dgm:prSet loTypeId="urn:microsoft.com/office/officeart/2005/8/layout/pyramid1" loCatId="pyramid" qsTypeId="urn:microsoft.com/office/officeart/2005/8/quickstyle/simple1" qsCatId="simple" csTypeId="urn:microsoft.com/office/officeart/2005/8/colors/colorful1#1" csCatId="colorful" phldr="1"/>
      <dgm:spPr/>
    </dgm:pt>
    <dgm:pt modelId="{FC147B6B-7633-4745-8413-2BAC357BFEB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Case Series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D5BBF0C4-17D7-41F8-91F9-E8000B171660}" type="parTrans" cxnId="{D2B7980F-9FF2-49E1-B7E0-7E4AB72B1B6F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EB51623D-C7B3-4299-B865-71080BC93A03}" type="sibTrans" cxnId="{D2B7980F-9FF2-49E1-B7E0-7E4AB72B1B6F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CD558AD7-307D-4F94-9D11-D37F3CBAE0C3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Case Reports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C4D8D52D-1467-4717-A6EF-295404D5A81F}" type="parTrans" cxnId="{08718215-0EAA-4A48-A2F7-BBA2730EFA76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1A5B4D70-CC62-4FA4-9564-2E853242758D}" type="sibTrans" cxnId="{08718215-0EAA-4A48-A2F7-BBA2730EFA76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4F5FA398-BE16-4041-A8B2-85C5621229E2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Ideas, Editorials, Opinion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5A858127-5D0C-434B-9CD5-6B0CCA85F117}" type="parTrans" cxnId="{B676619C-1C21-42AB-BC02-12E8F9465AAF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AEAEEF6A-4923-4759-A03B-482A1A01920F}" type="sibTrans" cxnId="{B676619C-1C21-42AB-BC02-12E8F9465AAF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981F96FD-C1ED-4AB7-919D-7039097A0F9B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Full-Text Journal Articles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4CDBA26E-2325-4C18-B875-11B5634035D0}" type="parTrans" cxnId="{3B9C4CA2-82AE-43AD-8593-2D204B4910EB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DF4FB84F-E095-4837-B236-49E341092DF1}" type="sibTrans" cxnId="{3B9C4CA2-82AE-43AD-8593-2D204B4910EB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DF45DEE6-A702-4082-9594-9E803E43F183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Cohort Studies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BE24D492-75DE-4D4B-ABD5-52A53025C099}" type="parTrans" cxnId="{6C012198-1CFE-4C54-8BF9-7E5A2A236749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F5F7BB92-F0EF-4A91-B6C9-A94499D60CA8}" type="sibTrans" cxnId="{6C012198-1CFE-4C54-8BF9-7E5A2A236749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B8223AC1-27C5-44CF-9C14-170F24D7A698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Case Control Studies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65E1AEC8-A4F5-410A-A2DF-FF89BDFB1E7A}" type="parTrans" cxnId="{83330876-51D8-41BF-82E6-1329D4210300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8AC5E640-9BA1-4C1D-95C7-28E6D1810E62}" type="sibTrans" cxnId="{83330876-51D8-41BF-82E6-1329D4210300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E4986E53-51B3-40B2-BBAD-939EA63D6585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5BFE9A3B-FDF3-41E8-BDB7-28AF4B9AD3CA}" type="parTrans" cxnId="{996CE99B-35DF-4721-B3C9-5643BEED540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A3C81CA1-8757-41D4-8E38-CDEE0D33A1F2}" type="sibTrans" cxnId="{996CE99B-35DF-4721-B3C9-5643BEED5401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53473B2B-2D9F-4DBB-BFAB-84A4AF30C7AE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C219D7B3-0CDB-4D86-BC7C-6C4A1F81270A}" type="parTrans" cxnId="{758CA691-B1E1-4F07-A90A-BA22CBC2FD25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0FEA9E7B-FF7C-40A0-9183-EBDCA60C58A7}" type="sibTrans" cxnId="{758CA691-B1E1-4F07-A90A-BA22CBC2FD25}">
      <dgm:prSet/>
      <dgm:spPr/>
      <dgm:t>
        <a:bodyPr/>
        <a:lstStyle/>
        <a:p>
          <a:endParaRPr lang="en-US">
            <a:solidFill>
              <a:schemeClr val="tx1">
                <a:lumMod val="50000"/>
              </a:schemeClr>
            </a:solidFill>
          </a:endParaRPr>
        </a:p>
      </dgm:t>
    </dgm:pt>
    <dgm:pt modelId="{F8F67134-204E-4D23-9951-15896C3DBD84}" type="pres">
      <dgm:prSet presAssocID="{6C324345-17B8-42E1-AA3F-1E2B25B88F4A}" presName="Name0" presStyleCnt="0">
        <dgm:presLayoutVars>
          <dgm:dir/>
          <dgm:animLvl val="lvl"/>
          <dgm:resizeHandles val="exact"/>
        </dgm:presLayoutVars>
      </dgm:prSet>
      <dgm:spPr/>
    </dgm:pt>
    <dgm:pt modelId="{7B5B89DB-2322-4C69-A2F2-7065BF20DAA8}" type="pres">
      <dgm:prSet presAssocID="{53473B2B-2D9F-4DBB-BFAB-84A4AF30C7AE}" presName="Name8" presStyleCnt="0"/>
      <dgm:spPr/>
    </dgm:pt>
    <dgm:pt modelId="{25459155-53EF-4D95-A5E8-0FD332D9524A}" type="pres">
      <dgm:prSet presAssocID="{53473B2B-2D9F-4DBB-BFAB-84A4AF30C7AE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5473F-BF9F-4C03-81C8-E0AC350FE145}" type="pres">
      <dgm:prSet presAssocID="{53473B2B-2D9F-4DBB-BFAB-84A4AF30C7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DB272-763E-46F1-ABB6-F97ED24AE46F}" type="pres">
      <dgm:prSet presAssocID="{E4986E53-51B3-40B2-BBAD-939EA63D6585}" presName="Name8" presStyleCnt="0"/>
      <dgm:spPr/>
    </dgm:pt>
    <dgm:pt modelId="{CD71356D-A4FA-4B44-9D60-9A7AC2E2136E}" type="pres">
      <dgm:prSet presAssocID="{E4986E53-51B3-40B2-BBAD-939EA63D6585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88524-8DFD-427A-A98A-EDD6297161D9}" type="pres">
      <dgm:prSet presAssocID="{E4986E53-51B3-40B2-BBAD-939EA63D658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1EF91-A65D-4F1E-9468-AF57572A2668}" type="pres">
      <dgm:prSet presAssocID="{DF45DEE6-A702-4082-9594-9E803E43F183}" presName="Name8" presStyleCnt="0"/>
      <dgm:spPr/>
    </dgm:pt>
    <dgm:pt modelId="{8E0DAE93-BDFA-4DB3-975E-D3FDC809D236}" type="pres">
      <dgm:prSet presAssocID="{DF45DEE6-A702-4082-9594-9E803E43F183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ECE6D-A145-4521-BB19-505A567D0235}" type="pres">
      <dgm:prSet presAssocID="{DF45DEE6-A702-4082-9594-9E803E43F1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405A5-D145-4C0E-BFFC-89E44CFD84C4}" type="pres">
      <dgm:prSet presAssocID="{B8223AC1-27C5-44CF-9C14-170F24D7A698}" presName="Name8" presStyleCnt="0"/>
      <dgm:spPr/>
    </dgm:pt>
    <dgm:pt modelId="{958C77D1-0E7E-49D2-A504-898D7A4D9919}" type="pres">
      <dgm:prSet presAssocID="{B8223AC1-27C5-44CF-9C14-170F24D7A698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03CB4-EC10-4C51-A997-5C258A90BD6F}" type="pres">
      <dgm:prSet presAssocID="{B8223AC1-27C5-44CF-9C14-170F24D7A6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E93E4-4D18-4AEE-A4E0-29AC2F817802}" type="pres">
      <dgm:prSet presAssocID="{FC147B6B-7633-4745-8413-2BAC357BFEBC}" presName="Name8" presStyleCnt="0"/>
      <dgm:spPr/>
    </dgm:pt>
    <dgm:pt modelId="{E980DE5B-16B6-4E2B-903C-C89E11A8A526}" type="pres">
      <dgm:prSet presAssocID="{FC147B6B-7633-4745-8413-2BAC357BFEBC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8DD63-7E69-4973-B47C-8B622C06A217}" type="pres">
      <dgm:prSet presAssocID="{FC147B6B-7633-4745-8413-2BAC357BFE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0490B-28B3-4226-AF1F-2B7DD488A81E}" type="pres">
      <dgm:prSet presAssocID="{CD558AD7-307D-4F94-9D11-D37F3CBAE0C3}" presName="Name8" presStyleCnt="0"/>
      <dgm:spPr/>
    </dgm:pt>
    <dgm:pt modelId="{3ABC1155-91EB-4AA9-9100-C91CB37D78C8}" type="pres">
      <dgm:prSet presAssocID="{CD558AD7-307D-4F94-9D11-D37F3CBAE0C3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CAEC1-3A69-4E92-9A32-9668C24F99A5}" type="pres">
      <dgm:prSet presAssocID="{CD558AD7-307D-4F94-9D11-D37F3CBAE0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C9F57-7C36-45F4-9B37-ADD8EB139F37}" type="pres">
      <dgm:prSet presAssocID="{4F5FA398-BE16-4041-A8B2-85C5621229E2}" presName="Name8" presStyleCnt="0"/>
      <dgm:spPr/>
    </dgm:pt>
    <dgm:pt modelId="{9F24061C-A35A-4032-A9FC-F2E9D152B8A1}" type="pres">
      <dgm:prSet presAssocID="{4F5FA398-BE16-4041-A8B2-85C5621229E2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E69E9-E400-4BA2-9B24-FF1CEE9E9298}" type="pres">
      <dgm:prSet presAssocID="{4F5FA398-BE16-4041-A8B2-85C5621229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35648-5DEE-4BE9-87DE-C319B956B5AC}" type="pres">
      <dgm:prSet presAssocID="{981F96FD-C1ED-4AB7-919D-7039097A0F9B}" presName="Name8" presStyleCnt="0"/>
      <dgm:spPr/>
    </dgm:pt>
    <dgm:pt modelId="{BD8F2612-0700-4F32-AAE8-A1177CF3C71A}" type="pres">
      <dgm:prSet presAssocID="{981F96FD-C1ED-4AB7-919D-7039097A0F9B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2D2D0-19CF-49B9-B0A8-FDA93E62DA35}" type="pres">
      <dgm:prSet presAssocID="{981F96FD-C1ED-4AB7-919D-7039097A0F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012198-1CFE-4C54-8BF9-7E5A2A236749}" srcId="{6C324345-17B8-42E1-AA3F-1E2B25B88F4A}" destId="{DF45DEE6-A702-4082-9594-9E803E43F183}" srcOrd="2" destOrd="0" parTransId="{BE24D492-75DE-4D4B-ABD5-52A53025C099}" sibTransId="{F5F7BB92-F0EF-4A91-B6C9-A94499D60CA8}"/>
    <dgm:cxn modelId="{BF4EB29A-1098-4288-8F17-205DCDDE999A}" type="presOf" srcId="{CD558AD7-307D-4F94-9D11-D37F3CBAE0C3}" destId="{0EECAEC1-3A69-4E92-9A32-9668C24F99A5}" srcOrd="1" destOrd="0" presId="urn:microsoft.com/office/officeart/2005/8/layout/pyramid1"/>
    <dgm:cxn modelId="{34A50877-9665-45CE-9E62-5EB99D684A40}" type="presOf" srcId="{981F96FD-C1ED-4AB7-919D-7039097A0F9B}" destId="{6002D2D0-19CF-49B9-B0A8-FDA93E62DA35}" srcOrd="1" destOrd="0" presId="urn:microsoft.com/office/officeart/2005/8/layout/pyramid1"/>
    <dgm:cxn modelId="{EB5D2F11-E3C7-4F91-BDAA-567A1776627D}" type="presOf" srcId="{FC147B6B-7633-4745-8413-2BAC357BFEBC}" destId="{E980DE5B-16B6-4E2B-903C-C89E11A8A526}" srcOrd="0" destOrd="0" presId="urn:microsoft.com/office/officeart/2005/8/layout/pyramid1"/>
    <dgm:cxn modelId="{1B6DA64F-D2B1-499D-ADFD-3B42A9BC9305}" type="presOf" srcId="{DF45DEE6-A702-4082-9594-9E803E43F183}" destId="{A92ECE6D-A145-4521-BB19-505A567D0235}" srcOrd="1" destOrd="0" presId="urn:microsoft.com/office/officeart/2005/8/layout/pyramid1"/>
    <dgm:cxn modelId="{D2B7980F-9FF2-49E1-B7E0-7E4AB72B1B6F}" srcId="{6C324345-17B8-42E1-AA3F-1E2B25B88F4A}" destId="{FC147B6B-7633-4745-8413-2BAC357BFEBC}" srcOrd="4" destOrd="0" parTransId="{D5BBF0C4-17D7-41F8-91F9-E8000B171660}" sibTransId="{EB51623D-C7B3-4299-B865-71080BC93A03}"/>
    <dgm:cxn modelId="{B676619C-1C21-42AB-BC02-12E8F9465AAF}" srcId="{6C324345-17B8-42E1-AA3F-1E2B25B88F4A}" destId="{4F5FA398-BE16-4041-A8B2-85C5621229E2}" srcOrd="6" destOrd="0" parTransId="{5A858127-5D0C-434B-9CD5-6B0CCA85F117}" sibTransId="{AEAEEF6A-4923-4759-A03B-482A1A01920F}"/>
    <dgm:cxn modelId="{577848F4-2E4E-4F6A-B5E3-83B2480FCC53}" type="presOf" srcId="{B8223AC1-27C5-44CF-9C14-170F24D7A698}" destId="{E0403CB4-EC10-4C51-A997-5C258A90BD6F}" srcOrd="1" destOrd="0" presId="urn:microsoft.com/office/officeart/2005/8/layout/pyramid1"/>
    <dgm:cxn modelId="{5CF50D61-E73F-4B96-9989-63E67F1130AD}" type="presOf" srcId="{DF45DEE6-A702-4082-9594-9E803E43F183}" destId="{8E0DAE93-BDFA-4DB3-975E-D3FDC809D236}" srcOrd="0" destOrd="0" presId="urn:microsoft.com/office/officeart/2005/8/layout/pyramid1"/>
    <dgm:cxn modelId="{AE9CD07B-81F8-4A50-9B12-B3D01D904AD0}" type="presOf" srcId="{E4986E53-51B3-40B2-BBAD-939EA63D6585}" destId="{CD71356D-A4FA-4B44-9D60-9A7AC2E2136E}" srcOrd="0" destOrd="0" presId="urn:microsoft.com/office/officeart/2005/8/layout/pyramid1"/>
    <dgm:cxn modelId="{996CE99B-35DF-4721-B3C9-5643BEED5401}" srcId="{6C324345-17B8-42E1-AA3F-1E2B25B88F4A}" destId="{E4986E53-51B3-40B2-BBAD-939EA63D6585}" srcOrd="1" destOrd="0" parTransId="{5BFE9A3B-FDF3-41E8-BDB7-28AF4B9AD3CA}" sibTransId="{A3C81CA1-8757-41D4-8E38-CDEE0D33A1F2}"/>
    <dgm:cxn modelId="{F5A4E713-A9ED-4DF2-BFC5-6B53C94A1BDB}" type="presOf" srcId="{4F5FA398-BE16-4041-A8B2-85C5621229E2}" destId="{CA2E69E9-E400-4BA2-9B24-FF1CEE9E9298}" srcOrd="1" destOrd="0" presId="urn:microsoft.com/office/officeart/2005/8/layout/pyramid1"/>
    <dgm:cxn modelId="{E973ED05-A1D6-44CD-A70E-6F34713E6C52}" type="presOf" srcId="{CD558AD7-307D-4F94-9D11-D37F3CBAE0C3}" destId="{3ABC1155-91EB-4AA9-9100-C91CB37D78C8}" srcOrd="0" destOrd="0" presId="urn:microsoft.com/office/officeart/2005/8/layout/pyramid1"/>
    <dgm:cxn modelId="{08718215-0EAA-4A48-A2F7-BBA2730EFA76}" srcId="{6C324345-17B8-42E1-AA3F-1E2B25B88F4A}" destId="{CD558AD7-307D-4F94-9D11-D37F3CBAE0C3}" srcOrd="5" destOrd="0" parTransId="{C4D8D52D-1467-4717-A6EF-295404D5A81F}" sibTransId="{1A5B4D70-CC62-4FA4-9564-2E853242758D}"/>
    <dgm:cxn modelId="{1B954ADA-7848-4781-BA25-1FFC71F1C7D3}" type="presOf" srcId="{6C324345-17B8-42E1-AA3F-1E2B25B88F4A}" destId="{F8F67134-204E-4D23-9951-15896C3DBD84}" srcOrd="0" destOrd="0" presId="urn:microsoft.com/office/officeart/2005/8/layout/pyramid1"/>
    <dgm:cxn modelId="{30F40350-C758-410B-85BF-E45DA8CC768C}" type="presOf" srcId="{B8223AC1-27C5-44CF-9C14-170F24D7A698}" destId="{958C77D1-0E7E-49D2-A504-898D7A4D9919}" srcOrd="0" destOrd="0" presId="urn:microsoft.com/office/officeart/2005/8/layout/pyramid1"/>
    <dgm:cxn modelId="{9448FD8B-B1CA-4728-A3EE-A1F460F7377C}" type="presOf" srcId="{981F96FD-C1ED-4AB7-919D-7039097A0F9B}" destId="{BD8F2612-0700-4F32-AAE8-A1177CF3C71A}" srcOrd="0" destOrd="0" presId="urn:microsoft.com/office/officeart/2005/8/layout/pyramid1"/>
    <dgm:cxn modelId="{83330876-51D8-41BF-82E6-1329D4210300}" srcId="{6C324345-17B8-42E1-AA3F-1E2B25B88F4A}" destId="{B8223AC1-27C5-44CF-9C14-170F24D7A698}" srcOrd="3" destOrd="0" parTransId="{65E1AEC8-A4F5-410A-A2DF-FF89BDFB1E7A}" sibTransId="{8AC5E640-9BA1-4C1D-95C7-28E6D1810E62}"/>
    <dgm:cxn modelId="{2AD955E6-491F-4455-8EA9-93DBC57D1C9A}" type="presOf" srcId="{E4986E53-51B3-40B2-BBAD-939EA63D6585}" destId="{E8588524-8DFD-427A-A98A-EDD6297161D9}" srcOrd="1" destOrd="0" presId="urn:microsoft.com/office/officeart/2005/8/layout/pyramid1"/>
    <dgm:cxn modelId="{3B9C4CA2-82AE-43AD-8593-2D204B4910EB}" srcId="{6C324345-17B8-42E1-AA3F-1E2B25B88F4A}" destId="{981F96FD-C1ED-4AB7-919D-7039097A0F9B}" srcOrd="7" destOrd="0" parTransId="{4CDBA26E-2325-4C18-B875-11B5634035D0}" sibTransId="{DF4FB84F-E095-4837-B236-49E341092DF1}"/>
    <dgm:cxn modelId="{18A1E350-3C5C-48C7-93A8-F5158CA83137}" type="presOf" srcId="{4F5FA398-BE16-4041-A8B2-85C5621229E2}" destId="{9F24061C-A35A-4032-A9FC-F2E9D152B8A1}" srcOrd="0" destOrd="0" presId="urn:microsoft.com/office/officeart/2005/8/layout/pyramid1"/>
    <dgm:cxn modelId="{1117CA37-AD64-4761-9CC4-5003C517ED43}" type="presOf" srcId="{53473B2B-2D9F-4DBB-BFAB-84A4AF30C7AE}" destId="{25459155-53EF-4D95-A5E8-0FD332D9524A}" srcOrd="0" destOrd="0" presId="urn:microsoft.com/office/officeart/2005/8/layout/pyramid1"/>
    <dgm:cxn modelId="{758CA691-B1E1-4F07-A90A-BA22CBC2FD25}" srcId="{6C324345-17B8-42E1-AA3F-1E2B25B88F4A}" destId="{53473B2B-2D9F-4DBB-BFAB-84A4AF30C7AE}" srcOrd="0" destOrd="0" parTransId="{C219D7B3-0CDB-4D86-BC7C-6C4A1F81270A}" sibTransId="{0FEA9E7B-FF7C-40A0-9183-EBDCA60C58A7}"/>
    <dgm:cxn modelId="{D61C5632-AAE3-4DB7-88E1-4E588D40E3A5}" type="presOf" srcId="{FC147B6B-7633-4745-8413-2BAC357BFEBC}" destId="{83B8DD63-7E69-4973-B47C-8B622C06A217}" srcOrd="1" destOrd="0" presId="urn:microsoft.com/office/officeart/2005/8/layout/pyramid1"/>
    <dgm:cxn modelId="{BCEF2B1E-74C6-46A1-81B9-7F8CD7A2C2ED}" type="presOf" srcId="{53473B2B-2D9F-4DBB-BFAB-84A4AF30C7AE}" destId="{1285473F-BF9F-4C03-81C8-E0AC350FE145}" srcOrd="1" destOrd="0" presId="urn:microsoft.com/office/officeart/2005/8/layout/pyramid1"/>
    <dgm:cxn modelId="{A9E2D1C8-1418-43EA-AD5C-4117BFDB5986}" type="presParOf" srcId="{F8F67134-204E-4D23-9951-15896C3DBD84}" destId="{7B5B89DB-2322-4C69-A2F2-7065BF20DAA8}" srcOrd="0" destOrd="0" presId="urn:microsoft.com/office/officeart/2005/8/layout/pyramid1"/>
    <dgm:cxn modelId="{B672CD2A-331A-41AA-A69B-82347185254D}" type="presParOf" srcId="{7B5B89DB-2322-4C69-A2F2-7065BF20DAA8}" destId="{25459155-53EF-4D95-A5E8-0FD332D9524A}" srcOrd="0" destOrd="0" presId="urn:microsoft.com/office/officeart/2005/8/layout/pyramid1"/>
    <dgm:cxn modelId="{E40EE26F-32D9-433C-80F9-7174581DE291}" type="presParOf" srcId="{7B5B89DB-2322-4C69-A2F2-7065BF20DAA8}" destId="{1285473F-BF9F-4C03-81C8-E0AC350FE145}" srcOrd="1" destOrd="0" presId="urn:microsoft.com/office/officeart/2005/8/layout/pyramid1"/>
    <dgm:cxn modelId="{2B39A36D-D17B-4FE3-A069-D414074F03E9}" type="presParOf" srcId="{F8F67134-204E-4D23-9951-15896C3DBD84}" destId="{B36DB272-763E-46F1-ABB6-F97ED24AE46F}" srcOrd="1" destOrd="0" presId="urn:microsoft.com/office/officeart/2005/8/layout/pyramid1"/>
    <dgm:cxn modelId="{6EBE7301-F7F1-4535-A4CE-B94844568874}" type="presParOf" srcId="{B36DB272-763E-46F1-ABB6-F97ED24AE46F}" destId="{CD71356D-A4FA-4B44-9D60-9A7AC2E2136E}" srcOrd="0" destOrd="0" presId="urn:microsoft.com/office/officeart/2005/8/layout/pyramid1"/>
    <dgm:cxn modelId="{C723EBB6-D469-4039-AACE-BC9D60B74A89}" type="presParOf" srcId="{B36DB272-763E-46F1-ABB6-F97ED24AE46F}" destId="{E8588524-8DFD-427A-A98A-EDD6297161D9}" srcOrd="1" destOrd="0" presId="urn:microsoft.com/office/officeart/2005/8/layout/pyramid1"/>
    <dgm:cxn modelId="{7495BB68-2E57-440E-BCAF-A0B8F1C4AFAE}" type="presParOf" srcId="{F8F67134-204E-4D23-9951-15896C3DBD84}" destId="{68C1EF91-A65D-4F1E-9468-AF57572A2668}" srcOrd="2" destOrd="0" presId="urn:microsoft.com/office/officeart/2005/8/layout/pyramid1"/>
    <dgm:cxn modelId="{395455FB-07CC-4490-AFF9-57882D15F5F4}" type="presParOf" srcId="{68C1EF91-A65D-4F1E-9468-AF57572A2668}" destId="{8E0DAE93-BDFA-4DB3-975E-D3FDC809D236}" srcOrd="0" destOrd="0" presId="urn:microsoft.com/office/officeart/2005/8/layout/pyramid1"/>
    <dgm:cxn modelId="{910238C2-54D5-45A5-8EFD-20657336B15D}" type="presParOf" srcId="{68C1EF91-A65D-4F1E-9468-AF57572A2668}" destId="{A92ECE6D-A145-4521-BB19-505A567D0235}" srcOrd="1" destOrd="0" presId="urn:microsoft.com/office/officeart/2005/8/layout/pyramid1"/>
    <dgm:cxn modelId="{098D395B-6434-4843-82A3-DE36F2BFCE8F}" type="presParOf" srcId="{F8F67134-204E-4D23-9951-15896C3DBD84}" destId="{DDC405A5-D145-4C0E-BFFC-89E44CFD84C4}" srcOrd="3" destOrd="0" presId="urn:microsoft.com/office/officeart/2005/8/layout/pyramid1"/>
    <dgm:cxn modelId="{B87D4DF8-6879-4060-8EC5-C3CB445B52A7}" type="presParOf" srcId="{DDC405A5-D145-4C0E-BFFC-89E44CFD84C4}" destId="{958C77D1-0E7E-49D2-A504-898D7A4D9919}" srcOrd="0" destOrd="0" presId="urn:microsoft.com/office/officeart/2005/8/layout/pyramid1"/>
    <dgm:cxn modelId="{88A7FE4D-7110-48AD-B8D7-853DCE321A4D}" type="presParOf" srcId="{DDC405A5-D145-4C0E-BFFC-89E44CFD84C4}" destId="{E0403CB4-EC10-4C51-A997-5C258A90BD6F}" srcOrd="1" destOrd="0" presId="urn:microsoft.com/office/officeart/2005/8/layout/pyramid1"/>
    <dgm:cxn modelId="{5BCCAEC2-6C9B-4EE4-87AE-E86798C58AE3}" type="presParOf" srcId="{F8F67134-204E-4D23-9951-15896C3DBD84}" destId="{223E93E4-4D18-4AEE-A4E0-29AC2F817802}" srcOrd="4" destOrd="0" presId="urn:microsoft.com/office/officeart/2005/8/layout/pyramid1"/>
    <dgm:cxn modelId="{C75E7624-9D3B-431C-BEF2-74B70EF66FC6}" type="presParOf" srcId="{223E93E4-4D18-4AEE-A4E0-29AC2F817802}" destId="{E980DE5B-16B6-4E2B-903C-C89E11A8A526}" srcOrd="0" destOrd="0" presId="urn:microsoft.com/office/officeart/2005/8/layout/pyramid1"/>
    <dgm:cxn modelId="{716A014C-5C47-4446-B3EF-936C406B2D67}" type="presParOf" srcId="{223E93E4-4D18-4AEE-A4E0-29AC2F817802}" destId="{83B8DD63-7E69-4973-B47C-8B622C06A217}" srcOrd="1" destOrd="0" presId="urn:microsoft.com/office/officeart/2005/8/layout/pyramid1"/>
    <dgm:cxn modelId="{DE529EF6-AD30-43F7-8999-C14807EBAEF7}" type="presParOf" srcId="{F8F67134-204E-4D23-9951-15896C3DBD84}" destId="{E9C0490B-28B3-4226-AF1F-2B7DD488A81E}" srcOrd="5" destOrd="0" presId="urn:microsoft.com/office/officeart/2005/8/layout/pyramid1"/>
    <dgm:cxn modelId="{881AABCD-56C5-480B-83F3-52447E794342}" type="presParOf" srcId="{E9C0490B-28B3-4226-AF1F-2B7DD488A81E}" destId="{3ABC1155-91EB-4AA9-9100-C91CB37D78C8}" srcOrd="0" destOrd="0" presId="urn:microsoft.com/office/officeart/2005/8/layout/pyramid1"/>
    <dgm:cxn modelId="{B633C306-CD1A-4821-8AB0-A93D24778DA1}" type="presParOf" srcId="{E9C0490B-28B3-4226-AF1F-2B7DD488A81E}" destId="{0EECAEC1-3A69-4E92-9A32-9668C24F99A5}" srcOrd="1" destOrd="0" presId="urn:microsoft.com/office/officeart/2005/8/layout/pyramid1"/>
    <dgm:cxn modelId="{EAD42DFA-A5B4-4A11-9C1A-0E5B607DBB79}" type="presParOf" srcId="{F8F67134-204E-4D23-9951-15896C3DBD84}" destId="{D7AC9F57-7C36-45F4-9B37-ADD8EB139F37}" srcOrd="6" destOrd="0" presId="urn:microsoft.com/office/officeart/2005/8/layout/pyramid1"/>
    <dgm:cxn modelId="{2F4E6A15-39BE-47CF-800A-BE09618C01C2}" type="presParOf" srcId="{D7AC9F57-7C36-45F4-9B37-ADD8EB139F37}" destId="{9F24061C-A35A-4032-A9FC-F2E9D152B8A1}" srcOrd="0" destOrd="0" presId="urn:microsoft.com/office/officeart/2005/8/layout/pyramid1"/>
    <dgm:cxn modelId="{C906C12F-5193-4160-BFF5-E39E37B82531}" type="presParOf" srcId="{D7AC9F57-7C36-45F4-9B37-ADD8EB139F37}" destId="{CA2E69E9-E400-4BA2-9B24-FF1CEE9E9298}" srcOrd="1" destOrd="0" presId="urn:microsoft.com/office/officeart/2005/8/layout/pyramid1"/>
    <dgm:cxn modelId="{89845E8E-E32F-474A-BF42-06C8A83E4D31}" type="presParOf" srcId="{F8F67134-204E-4D23-9951-15896C3DBD84}" destId="{EE335648-5DEE-4BE9-87DE-C319B956B5AC}" srcOrd="7" destOrd="0" presId="urn:microsoft.com/office/officeart/2005/8/layout/pyramid1"/>
    <dgm:cxn modelId="{461EB380-8564-4510-8F1A-CB6B8DAB9DB6}" type="presParOf" srcId="{EE335648-5DEE-4BE9-87DE-C319B956B5AC}" destId="{BD8F2612-0700-4F32-AAE8-A1177CF3C71A}" srcOrd="0" destOrd="0" presId="urn:microsoft.com/office/officeart/2005/8/layout/pyramid1"/>
    <dgm:cxn modelId="{F11CC287-A164-4BF3-A238-BADB6CBF8D38}" type="presParOf" srcId="{EE335648-5DEE-4BE9-87DE-C319B956B5AC}" destId="{6002D2D0-19CF-49B9-B0A8-FDA93E62DA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59155-53EF-4D95-A5E8-0FD332D9524A}">
      <dsp:nvSpPr>
        <dsp:cNvPr id="0" name=""/>
        <dsp:cNvSpPr/>
      </dsp:nvSpPr>
      <dsp:spPr>
        <a:xfrm>
          <a:off x="3055243" y="0"/>
          <a:ext cx="872926" cy="438943"/>
        </a:xfrm>
        <a:prstGeom prst="trapezoid">
          <a:avLst>
            <a:gd name="adj" fmla="val 994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>
                <a:lumMod val="50000"/>
              </a:schemeClr>
            </a:solidFill>
          </a:endParaRPr>
        </a:p>
      </dsp:txBody>
      <dsp:txXfrm>
        <a:off x="3055243" y="0"/>
        <a:ext cx="872926" cy="438943"/>
      </dsp:txXfrm>
    </dsp:sp>
    <dsp:sp modelId="{CD71356D-A4FA-4B44-9D60-9A7AC2E2136E}">
      <dsp:nvSpPr>
        <dsp:cNvPr id="0" name=""/>
        <dsp:cNvSpPr/>
      </dsp:nvSpPr>
      <dsp:spPr>
        <a:xfrm>
          <a:off x="2618779" y="438943"/>
          <a:ext cx="1745853" cy="438943"/>
        </a:xfrm>
        <a:prstGeom prst="trapezoid">
          <a:avLst>
            <a:gd name="adj" fmla="val 994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>
                <a:lumMod val="50000"/>
              </a:schemeClr>
            </a:solidFill>
          </a:endParaRPr>
        </a:p>
      </dsp:txBody>
      <dsp:txXfrm>
        <a:off x="2924304" y="438943"/>
        <a:ext cx="1134804" cy="438943"/>
      </dsp:txXfrm>
    </dsp:sp>
    <dsp:sp modelId="{8E0DAE93-BDFA-4DB3-975E-D3FDC809D236}">
      <dsp:nvSpPr>
        <dsp:cNvPr id="0" name=""/>
        <dsp:cNvSpPr/>
      </dsp:nvSpPr>
      <dsp:spPr>
        <a:xfrm>
          <a:off x="2182316" y="877887"/>
          <a:ext cx="2618779" cy="438943"/>
        </a:xfrm>
        <a:prstGeom prst="trapezoid">
          <a:avLst>
            <a:gd name="adj" fmla="val 994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Cohort Studies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640603" y="877887"/>
        <a:ext cx="1702206" cy="438943"/>
      </dsp:txXfrm>
    </dsp:sp>
    <dsp:sp modelId="{958C77D1-0E7E-49D2-A504-898D7A4D9919}">
      <dsp:nvSpPr>
        <dsp:cNvPr id="0" name=""/>
        <dsp:cNvSpPr/>
      </dsp:nvSpPr>
      <dsp:spPr>
        <a:xfrm>
          <a:off x="1745853" y="1316831"/>
          <a:ext cx="3491706" cy="438943"/>
        </a:xfrm>
        <a:prstGeom prst="trapezoid">
          <a:avLst>
            <a:gd name="adj" fmla="val 994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Case Control Studies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356901" y="1316831"/>
        <a:ext cx="2269609" cy="438943"/>
      </dsp:txXfrm>
    </dsp:sp>
    <dsp:sp modelId="{E980DE5B-16B6-4E2B-903C-C89E11A8A526}">
      <dsp:nvSpPr>
        <dsp:cNvPr id="0" name=""/>
        <dsp:cNvSpPr/>
      </dsp:nvSpPr>
      <dsp:spPr>
        <a:xfrm>
          <a:off x="1309389" y="1755775"/>
          <a:ext cx="4364633" cy="438943"/>
        </a:xfrm>
        <a:prstGeom prst="trapezoid">
          <a:avLst>
            <a:gd name="adj" fmla="val 9943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Case Series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073200" y="1755775"/>
        <a:ext cx="2837011" cy="438943"/>
      </dsp:txXfrm>
    </dsp:sp>
    <dsp:sp modelId="{3ABC1155-91EB-4AA9-9100-C91CB37D78C8}">
      <dsp:nvSpPr>
        <dsp:cNvPr id="0" name=""/>
        <dsp:cNvSpPr/>
      </dsp:nvSpPr>
      <dsp:spPr>
        <a:xfrm>
          <a:off x="872926" y="2194718"/>
          <a:ext cx="5237559" cy="438943"/>
        </a:xfrm>
        <a:prstGeom prst="trapezoid">
          <a:avLst>
            <a:gd name="adj" fmla="val 994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Case Reports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789499" y="2194718"/>
        <a:ext cx="3404413" cy="438943"/>
      </dsp:txXfrm>
    </dsp:sp>
    <dsp:sp modelId="{9F24061C-A35A-4032-A9FC-F2E9D152B8A1}">
      <dsp:nvSpPr>
        <dsp:cNvPr id="0" name=""/>
        <dsp:cNvSpPr/>
      </dsp:nvSpPr>
      <dsp:spPr>
        <a:xfrm>
          <a:off x="436463" y="2633662"/>
          <a:ext cx="6110486" cy="438943"/>
        </a:xfrm>
        <a:prstGeom prst="trapezoid">
          <a:avLst>
            <a:gd name="adj" fmla="val 994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Ideas, Editorials, Opinion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505798" y="2633662"/>
        <a:ext cx="3971816" cy="438943"/>
      </dsp:txXfrm>
    </dsp:sp>
    <dsp:sp modelId="{BD8F2612-0700-4F32-AAE8-A1177CF3C71A}">
      <dsp:nvSpPr>
        <dsp:cNvPr id="0" name=""/>
        <dsp:cNvSpPr/>
      </dsp:nvSpPr>
      <dsp:spPr>
        <a:xfrm>
          <a:off x="0" y="3072606"/>
          <a:ext cx="6983413" cy="438943"/>
        </a:xfrm>
        <a:prstGeom prst="trapezoid">
          <a:avLst>
            <a:gd name="adj" fmla="val 994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Full-Text Journal Articles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222097" y="3072606"/>
        <a:ext cx="4539218" cy="438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2745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GB" sz="9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 to a successful PowerPoint design – simple is best</a:t>
            </a:r>
          </a:p>
          <a:p>
            <a:pPr>
              <a:buNone/>
            </a:pPr>
            <a:r>
              <a:rPr lang="en-GB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template wisely, make design amends that help your communication, do not alter the core design of the slide.</a:t>
            </a:r>
          </a:p>
          <a:p>
            <a:pPr>
              <a:buNone/>
            </a:pPr>
            <a:r>
              <a:rPr lang="en-GB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only one key message per slide. If you have more than one message, use more slides.</a:t>
            </a:r>
          </a:p>
          <a:p>
            <a:pPr>
              <a:buNone/>
            </a:pPr>
            <a:r>
              <a:rPr lang="en-GB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argue the target number of words on a slide should be 6.  Limit the amount of text on each slide, and include copy in your notes.</a:t>
            </a:r>
          </a:p>
          <a:p>
            <a:pPr>
              <a:buNone/>
            </a:pPr>
            <a:r>
              <a:rPr lang="en-GB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a consistent design throughout - colours, fonts, graphics and images.</a:t>
            </a:r>
          </a:p>
          <a:p>
            <a:endParaRPr lang="en-GB" sz="9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GB" sz="9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tips - narrative</a:t>
            </a:r>
          </a:p>
          <a:p>
            <a:pPr>
              <a:buNone/>
            </a:pPr>
            <a:r>
              <a:rPr lang="en-GB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consider your audience, who are they, what do they expect, how much will they know, what are the key messages they need to take away?</a:t>
            </a:r>
          </a:p>
          <a:p>
            <a:pPr>
              <a:buNone/>
            </a:pPr>
            <a:r>
              <a:rPr lang="en-GB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a story - have a beginning a middle and an end. </a:t>
            </a:r>
          </a:p>
          <a:p>
            <a:pPr>
              <a:buNone/>
            </a:pPr>
            <a:r>
              <a:rPr lang="en-GB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should follow a natural progression.</a:t>
            </a:r>
          </a:p>
          <a:p>
            <a:pPr>
              <a:buNone/>
            </a:pPr>
            <a:r>
              <a:rPr lang="en-GB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the three times rule - tell your audience what you are going to tell them, tell it, and then summarise it.</a:t>
            </a:r>
          </a:p>
          <a:p>
            <a:endParaRPr lang="en-GB" sz="9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None/>
            </a:pPr>
            <a:r>
              <a:rPr lang="en-GB" sz="9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tips – colour and images</a:t>
            </a:r>
          </a:p>
          <a:p>
            <a:pPr>
              <a:buNone/>
            </a:pPr>
            <a:r>
              <a:rPr lang="en-GB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using all the available colours.  Blue is always our core colour, try not to use more than 2 secondary colours from the palette and only one secondary colour can be used on any given slide.</a:t>
            </a:r>
          </a:p>
          <a:p>
            <a:pPr>
              <a:buNone/>
            </a:pPr>
            <a:r>
              <a:rPr lang="en-GB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images carefully.  They should help the audience relate slide information to real world situations. Always ensure good legibility is maintained when text is placed over images.</a:t>
            </a:r>
          </a:p>
          <a:p>
            <a:pPr>
              <a:buNone/>
            </a:pPr>
            <a:r>
              <a:rPr lang="en-GB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use clipart.</a:t>
            </a:r>
          </a:p>
          <a:p>
            <a:pPr>
              <a:buNone/>
            </a:pPr>
            <a:r>
              <a:rPr lang="en-GB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graphics after careful consideration.  Only use them if it adds to the communication.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Calibri"/>
              <a:buNone/>
            </a:pPr>
            <a:r>
              <a:rPr lang="en-GB" sz="9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logos </a:t>
            </a:r>
            <a:r>
              <a:rPr lang="en-GB" sz="9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for partners or other parties you co-present with – please place the logo in the bottom right hand corner</a:t>
            </a:r>
          </a:p>
          <a:p>
            <a:endParaRPr lang="en-GB" sz="9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GB" sz="9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GB" sz="9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buSzPct val="25000"/>
              <a:buNone/>
            </a:pPr>
            <a:r>
              <a:rPr lang="en-GB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27606" y="3859246"/>
            <a:ext cx="8287427" cy="3768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8842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3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27606" y="4389410"/>
            <a:ext cx="8287427" cy="637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9545"/>
              </a:lnSpc>
              <a:spcBef>
                <a:spcPts val="0"/>
              </a:spcBef>
              <a:buClr>
                <a:srgbClr val="7FA8D6"/>
              </a:buClr>
              <a:buFont typeface="Arial"/>
              <a:buNone/>
              <a:defRPr sz="2200" b="0" i="0" u="none" strike="noStrike" cap="none" baseline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8026" marR="0" indent="-1626" algn="ctr" rtl="0">
              <a:lnSpc>
                <a:spcPct val="99545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2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16050" marR="0" indent="-3250" algn="ctr" rtl="0">
              <a:lnSpc>
                <a:spcPct val="99545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2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24075" marR="0" indent="-4874" algn="ctr" rtl="0">
              <a:lnSpc>
                <a:spcPct val="99545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2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32101" marR="0" indent="-6500" algn="ctr" rtl="0">
              <a:lnSpc>
                <a:spcPct val="99545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2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40126" marR="0" indent="-8126" algn="ctr" rtl="0">
              <a:spcBef>
                <a:spcPts val="360"/>
              </a:spcBef>
              <a:buClr>
                <a:srgbClr val="BEBFC0"/>
              </a:buClr>
              <a:buFont typeface="Arial"/>
              <a:buNone/>
              <a:defRPr sz="1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48151" marR="0" indent="-9750" algn="ctr" rtl="0">
              <a:spcBef>
                <a:spcPts val="360"/>
              </a:spcBef>
              <a:buClr>
                <a:srgbClr val="BEBFC0"/>
              </a:buClr>
              <a:buFont typeface="Arial"/>
              <a:buNone/>
              <a:defRPr sz="1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56177" marR="0" indent="-11377" algn="ctr" rtl="0">
              <a:spcBef>
                <a:spcPts val="360"/>
              </a:spcBef>
              <a:buClr>
                <a:srgbClr val="BEBFC0"/>
              </a:buClr>
              <a:buFont typeface="Arial"/>
              <a:buNone/>
              <a:defRPr sz="1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64203" marR="0" indent="-303" algn="ctr" rtl="0">
              <a:spcBef>
                <a:spcPts val="360"/>
              </a:spcBef>
              <a:buClr>
                <a:srgbClr val="BEBFC0"/>
              </a:buClr>
              <a:buFont typeface="Arial"/>
              <a:buNone/>
              <a:defRPr sz="1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94183" y="-52670"/>
            <a:ext cx="9332366" cy="52488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427610" y="343404"/>
            <a:ext cx="8287427" cy="3768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8842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3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427610" y="872413"/>
            <a:ext cx="8287427" cy="637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9545"/>
              </a:lnSpc>
              <a:spcBef>
                <a:spcPts val="0"/>
              </a:spcBef>
              <a:spcAft>
                <a:spcPts val="0"/>
              </a:spcAft>
              <a:buClr>
                <a:srgbClr val="D4E2F1"/>
              </a:buClr>
              <a:buFont typeface="Arial"/>
              <a:buNone/>
              <a:defRPr sz="2200" b="0" i="0" u="none" strike="noStrike" cap="none" baseline="0">
                <a:solidFill>
                  <a:srgbClr val="D4E2F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8026" marR="0" indent="-1626" algn="ctr" rtl="0">
              <a:lnSpc>
                <a:spcPct val="99545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2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16050" marR="0" indent="-3250" algn="ctr" rtl="0">
              <a:lnSpc>
                <a:spcPct val="99545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2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24075" marR="0" indent="-4874" algn="ctr" rtl="0">
              <a:lnSpc>
                <a:spcPct val="99545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2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32101" marR="0" indent="-6500" algn="ctr" rtl="0">
              <a:lnSpc>
                <a:spcPct val="99545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2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40126" marR="0" indent="-8126" algn="ctr" rtl="0">
              <a:spcBef>
                <a:spcPts val="360"/>
              </a:spcBef>
              <a:buClr>
                <a:srgbClr val="BEBFC0"/>
              </a:buClr>
              <a:buFont typeface="Arial"/>
              <a:buNone/>
              <a:defRPr sz="1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48151" marR="0" indent="-9750" algn="ctr" rtl="0">
              <a:spcBef>
                <a:spcPts val="360"/>
              </a:spcBef>
              <a:buClr>
                <a:srgbClr val="BEBFC0"/>
              </a:buClr>
              <a:buFont typeface="Arial"/>
              <a:buNone/>
              <a:defRPr sz="1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56177" marR="0" indent="-11377" algn="ctr" rtl="0">
              <a:spcBef>
                <a:spcPts val="360"/>
              </a:spcBef>
              <a:buClr>
                <a:srgbClr val="BEBFC0"/>
              </a:buClr>
              <a:buFont typeface="Arial"/>
              <a:buNone/>
              <a:defRPr sz="1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64203" marR="0" indent="-303" algn="ctr" rtl="0">
              <a:spcBef>
                <a:spcPts val="360"/>
              </a:spcBef>
              <a:buClr>
                <a:srgbClr val="BEBFC0"/>
              </a:buClr>
              <a:buFont typeface="Arial"/>
              <a:buNone/>
              <a:defRPr sz="1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Purp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94183" y="-52670"/>
            <a:ext cx="9332366" cy="52488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427610" y="343404"/>
            <a:ext cx="8287427" cy="3768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8842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3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427610" y="872413"/>
            <a:ext cx="8287427" cy="6379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9545"/>
              </a:lnSpc>
              <a:spcBef>
                <a:spcPts val="0"/>
              </a:spcBef>
              <a:spcAft>
                <a:spcPts val="0"/>
              </a:spcAft>
              <a:buClr>
                <a:srgbClr val="D3C9ED"/>
              </a:buClr>
              <a:buFont typeface="Arial"/>
              <a:buNone/>
              <a:defRPr sz="2200" b="0" i="0" u="none" strike="noStrike" cap="none" baseline="0">
                <a:solidFill>
                  <a:srgbClr val="D3C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8026" marR="0" indent="-1626" algn="ctr" rtl="0">
              <a:lnSpc>
                <a:spcPct val="99545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2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16050" marR="0" indent="-3250" algn="ctr" rtl="0">
              <a:lnSpc>
                <a:spcPct val="99545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2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24075" marR="0" indent="-4874" algn="ctr" rtl="0">
              <a:lnSpc>
                <a:spcPct val="99545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2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32101" marR="0" indent="-6500" algn="ctr" rtl="0">
              <a:lnSpc>
                <a:spcPct val="99545"/>
              </a:lnSpc>
              <a:spcBef>
                <a:spcPts val="0"/>
              </a:spcBef>
              <a:buClr>
                <a:srgbClr val="BEBFC0"/>
              </a:buClr>
              <a:buFont typeface="Arial"/>
              <a:buNone/>
              <a:defRPr sz="22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40126" marR="0" indent="-8126" algn="ctr" rtl="0">
              <a:spcBef>
                <a:spcPts val="360"/>
              </a:spcBef>
              <a:buClr>
                <a:srgbClr val="BEBFC0"/>
              </a:buClr>
              <a:buFont typeface="Arial"/>
              <a:buNone/>
              <a:defRPr sz="1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48151" marR="0" indent="-9750" algn="ctr" rtl="0">
              <a:spcBef>
                <a:spcPts val="360"/>
              </a:spcBef>
              <a:buClr>
                <a:srgbClr val="BEBFC0"/>
              </a:buClr>
              <a:buFont typeface="Arial"/>
              <a:buNone/>
              <a:defRPr sz="1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56177" marR="0" indent="-11377" algn="ctr" rtl="0">
              <a:spcBef>
                <a:spcPts val="360"/>
              </a:spcBef>
              <a:buClr>
                <a:srgbClr val="BEBFC0"/>
              </a:buClr>
              <a:buFont typeface="Arial"/>
              <a:buNone/>
              <a:defRPr sz="1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64203" marR="0" indent="-303" algn="ctr" rtl="0">
              <a:spcBef>
                <a:spcPts val="360"/>
              </a:spcBef>
              <a:buClr>
                <a:srgbClr val="BEBFC0"/>
              </a:buClr>
              <a:buFont typeface="Arial"/>
              <a:buNone/>
              <a:defRPr sz="1800" b="0" i="0" u="none" strike="noStrike" cap="none" baseline="0">
                <a:solidFill>
                  <a:srgbClr val="BEBF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 points Single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27606" y="343406"/>
            <a:ext cx="8287427" cy="200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>
                <a:solidFill>
                  <a:srgbClr val="7FA8D6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27610" y="1396294"/>
            <a:ext cx="5816810" cy="290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0826" indent="-67801" algn="l" rtl="0">
              <a:lnSpc>
                <a:spcPct val="115263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1651" indent="-68926" algn="l" rtl="0">
              <a:lnSpc>
                <a:spcPct val="115263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2477" indent="-70052" algn="l" rtl="0">
              <a:lnSpc>
                <a:spcPct val="115263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22477" indent="-70052" algn="l" rtl="0">
              <a:lnSpc>
                <a:spcPct val="115263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22477" indent="-70052" algn="l" rtl="0">
              <a:lnSpc>
                <a:spcPct val="115263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44139" indent="-1422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52163" indent="-143912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60189" indent="-1455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68213" indent="-134463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27610" y="622841"/>
            <a:ext cx="8287427" cy="6716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607"/>
              </a:lnSpc>
              <a:buClr>
                <a:schemeClr val="dk2"/>
              </a:buClr>
              <a:buFont typeface="Arial"/>
              <a:buNone/>
              <a:defRPr sz="2800">
                <a:solidFill>
                  <a:schemeClr val="dk2"/>
                </a:solidFill>
              </a:defRPr>
            </a:lvl1pPr>
            <a:lvl2pPr marL="0" indent="0" rtl="0">
              <a:lnSpc>
                <a:spcPct val="100607"/>
              </a:lnSpc>
              <a:buClr>
                <a:srgbClr val="006AB0"/>
              </a:buClr>
              <a:buFont typeface="Arial"/>
              <a:buNone/>
              <a:defRPr sz="2800">
                <a:solidFill>
                  <a:srgbClr val="006AB0"/>
                </a:solidFill>
              </a:defRPr>
            </a:lvl2pPr>
            <a:lvl3pPr marL="0" indent="0" rtl="0">
              <a:lnSpc>
                <a:spcPct val="100607"/>
              </a:lnSpc>
              <a:buClr>
                <a:srgbClr val="006AB0"/>
              </a:buClr>
              <a:buFont typeface="Arial"/>
              <a:buNone/>
              <a:defRPr sz="2800">
                <a:solidFill>
                  <a:srgbClr val="006AB0"/>
                </a:solidFill>
              </a:defRPr>
            </a:lvl3pPr>
            <a:lvl4pPr marL="0" indent="0" rtl="0">
              <a:lnSpc>
                <a:spcPct val="100607"/>
              </a:lnSpc>
              <a:buClr>
                <a:srgbClr val="006AB0"/>
              </a:buClr>
              <a:buFont typeface="Arial"/>
              <a:buNone/>
              <a:defRPr sz="2800">
                <a:solidFill>
                  <a:srgbClr val="006AB0"/>
                </a:solidFill>
              </a:defRPr>
            </a:lvl4pPr>
            <a:lvl5pPr marL="0" indent="0" rtl="0">
              <a:lnSpc>
                <a:spcPct val="100607"/>
              </a:lnSpc>
              <a:buClr>
                <a:srgbClr val="006AB0"/>
              </a:buClr>
              <a:buFont typeface="Arial"/>
              <a:buNone/>
              <a:defRPr sz="2800">
                <a:solidFill>
                  <a:srgbClr val="006AB0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912_group_powerpoint_2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979"/>
            <a:ext cx="7848600" cy="857250"/>
          </a:xfrm>
        </p:spPr>
        <p:txBody>
          <a:bodyPr/>
          <a:lstStyle>
            <a:lvl1pPr algn="l">
              <a:defRPr sz="3600" b="0" i="0">
                <a:solidFill>
                  <a:srgbClr val="3B6E8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1"/>
            <a:ext cx="7848600" cy="971549"/>
          </a:xfrm>
        </p:spPr>
        <p:txBody>
          <a:bodyPr/>
          <a:lstStyle>
            <a:lvl1pPr>
              <a:buClr>
                <a:srgbClr val="EC008C"/>
              </a:buClr>
              <a:buFont typeface="Arial"/>
              <a:buChar char="•"/>
              <a:defRPr sz="24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400" b="0" i="0">
                <a:latin typeface="35 Helvetica Thin"/>
                <a:cs typeface="35 Helvetica Thin"/>
              </a:defRPr>
            </a:lvl2pPr>
            <a:lvl3pPr>
              <a:defRPr sz="2400" b="0" i="0">
                <a:latin typeface="35 Helvetica Thin"/>
                <a:cs typeface="35 Helvetica Thin"/>
              </a:defRPr>
            </a:lvl3pPr>
            <a:lvl4pPr>
              <a:defRPr sz="2400" b="0" i="0">
                <a:latin typeface="35 Helvetica Thin"/>
                <a:cs typeface="35 Helvetica Thin"/>
              </a:defRPr>
            </a:lvl4pPr>
            <a:lvl5pPr>
              <a:defRPr sz="2400" b="0" i="0">
                <a:latin typeface="35 Helvetica Thin"/>
                <a:cs typeface="35 Helvetica Thin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E512-DD53-4CBB-9745-3A799A240BDF}" type="datetime1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18471-6455-491C-89F1-244C8C8CC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4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 slide without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27606" y="343406"/>
            <a:ext cx="8287427" cy="200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>
                <a:solidFill>
                  <a:srgbClr val="7FA8D6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27610" y="622841"/>
            <a:ext cx="8287427" cy="6716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00607"/>
              </a:lnSpc>
              <a:buClr>
                <a:schemeClr val="dk2"/>
              </a:buClr>
              <a:buFont typeface="Arial"/>
              <a:buNone/>
              <a:defRPr sz="2800">
                <a:solidFill>
                  <a:schemeClr val="dk2"/>
                </a:solidFill>
              </a:defRPr>
            </a:lvl1pPr>
            <a:lvl2pPr marL="0" indent="0" rtl="0">
              <a:lnSpc>
                <a:spcPct val="100607"/>
              </a:lnSpc>
              <a:buClr>
                <a:srgbClr val="006AB0"/>
              </a:buClr>
              <a:buFont typeface="Arial"/>
              <a:buNone/>
              <a:defRPr sz="2800">
                <a:solidFill>
                  <a:srgbClr val="006AB0"/>
                </a:solidFill>
              </a:defRPr>
            </a:lvl2pPr>
            <a:lvl3pPr marL="0" indent="0" rtl="0">
              <a:lnSpc>
                <a:spcPct val="100607"/>
              </a:lnSpc>
              <a:buClr>
                <a:srgbClr val="006AB0"/>
              </a:buClr>
              <a:buFont typeface="Arial"/>
              <a:buNone/>
              <a:defRPr sz="2800">
                <a:solidFill>
                  <a:srgbClr val="006AB0"/>
                </a:solidFill>
              </a:defRPr>
            </a:lvl3pPr>
            <a:lvl4pPr marL="0" indent="0" rtl="0">
              <a:lnSpc>
                <a:spcPct val="100607"/>
              </a:lnSpc>
              <a:buClr>
                <a:srgbClr val="006AB0"/>
              </a:buClr>
              <a:buFont typeface="Arial"/>
              <a:buNone/>
              <a:defRPr sz="2800">
                <a:solidFill>
                  <a:srgbClr val="006AB0"/>
                </a:solidFill>
              </a:defRPr>
            </a:lvl4pPr>
            <a:lvl5pPr marL="0" indent="0" rtl="0">
              <a:lnSpc>
                <a:spcPct val="100607"/>
              </a:lnSpc>
              <a:buClr>
                <a:srgbClr val="006AB0"/>
              </a:buClr>
              <a:buFont typeface="Arial"/>
              <a:buNone/>
              <a:defRPr sz="2800">
                <a:solidFill>
                  <a:srgbClr val="006AB0"/>
                </a:solidFill>
              </a:defRPr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912_group_powerpoint_2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979"/>
            <a:ext cx="7848600" cy="857250"/>
          </a:xfrm>
        </p:spPr>
        <p:txBody>
          <a:bodyPr/>
          <a:lstStyle>
            <a:lvl1pPr algn="l">
              <a:defRPr sz="3600" b="0" i="0">
                <a:solidFill>
                  <a:srgbClr val="3B6E8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1"/>
            <a:ext cx="7848600" cy="971549"/>
          </a:xfrm>
        </p:spPr>
        <p:txBody>
          <a:bodyPr/>
          <a:lstStyle>
            <a:lvl1pPr>
              <a:buClr>
                <a:srgbClr val="EC008C"/>
              </a:buClr>
              <a:buFont typeface="Arial"/>
              <a:buChar char="•"/>
              <a:defRPr sz="24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400" b="0" i="0">
                <a:latin typeface="35 Helvetica Thin"/>
                <a:cs typeface="35 Helvetica Thin"/>
              </a:defRPr>
            </a:lvl2pPr>
            <a:lvl3pPr>
              <a:defRPr sz="2400" b="0" i="0">
                <a:latin typeface="35 Helvetica Thin"/>
                <a:cs typeface="35 Helvetica Thin"/>
              </a:defRPr>
            </a:lvl3pPr>
            <a:lvl4pPr>
              <a:defRPr sz="2400" b="0" i="0">
                <a:latin typeface="35 Helvetica Thin"/>
                <a:cs typeface="35 Helvetica Thin"/>
              </a:defRPr>
            </a:lvl4pPr>
            <a:lvl5pPr>
              <a:defRPr sz="2400" b="0" i="0">
                <a:latin typeface="35 Helvetica Thin"/>
                <a:cs typeface="35 Helvetica Thin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E512-DD53-4CBB-9745-3A799A240BDF}" type="datetime1">
              <a:rPr lang="en-US"/>
              <a:pPr>
                <a:defRPr/>
              </a:pPr>
              <a:t>5/6/2014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18471-6455-491C-89F1-244C8C8CC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57153" y="-31750"/>
            <a:ext cx="9258306" cy="5207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27606" y="3862160"/>
            <a:ext cx="8287427" cy="399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8842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3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27608" y="4339844"/>
            <a:ext cx="8303717" cy="46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9545"/>
              </a:lnSpc>
              <a:spcBef>
                <a:spcPts val="0"/>
              </a:spcBef>
              <a:buClr>
                <a:srgbClr val="7FA8D6"/>
              </a:buClr>
              <a:buFont typeface="Arial"/>
              <a:buNone/>
              <a:defRPr sz="2200" b="0" i="0" u="none" strike="noStrike" cap="none" baseline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99545"/>
              </a:lnSpc>
              <a:spcBef>
                <a:spcPts val="0"/>
              </a:spcBef>
              <a:buClr>
                <a:srgbClr val="7FA8D6"/>
              </a:buClr>
              <a:buFont typeface="Arial"/>
              <a:buNone/>
              <a:defRPr sz="2200" b="0" i="0" u="none" strike="noStrike" cap="none" baseline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99545"/>
              </a:lnSpc>
              <a:spcBef>
                <a:spcPts val="0"/>
              </a:spcBef>
              <a:buClr>
                <a:srgbClr val="7FA8D6"/>
              </a:buClr>
              <a:buFont typeface="Arial"/>
              <a:buNone/>
              <a:defRPr sz="2200" b="0" i="0" u="none" strike="noStrike" cap="none" baseline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99545"/>
              </a:lnSpc>
              <a:spcBef>
                <a:spcPts val="0"/>
              </a:spcBef>
              <a:buClr>
                <a:srgbClr val="7FA8D6"/>
              </a:buClr>
              <a:buFont typeface="Arial"/>
              <a:buNone/>
              <a:defRPr sz="2200" b="0" i="0" u="none" strike="noStrike" cap="none" baseline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99545"/>
              </a:lnSpc>
              <a:spcBef>
                <a:spcPts val="0"/>
              </a:spcBef>
              <a:buClr>
                <a:srgbClr val="7FA8D6"/>
              </a:buClr>
              <a:buFont typeface="Arial"/>
              <a:buNone/>
              <a:defRPr sz="2200" b="0" i="0" u="none" strike="noStrike" cap="none" baseline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44139" marR="0" indent="-1422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52163" marR="0" indent="-143912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60189" marR="0" indent="-1455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68213" marR="0" indent="-134463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-65267" y="-36311"/>
            <a:ext cx="9274535" cy="521612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11318" y="343406"/>
            <a:ext cx="8287427" cy="399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8842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3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11318" y="790720"/>
            <a:ext cx="8303717" cy="465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9545"/>
              </a:lnSpc>
              <a:spcBef>
                <a:spcPts val="0"/>
              </a:spcBef>
              <a:buClr>
                <a:srgbClr val="AEDBDA"/>
              </a:buClr>
              <a:buFont typeface="Arial"/>
              <a:buNone/>
              <a:defRPr sz="2200" b="0" i="0" u="none" strike="noStrike" cap="none" baseline="0">
                <a:solidFill>
                  <a:srgbClr val="AEDBD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99545"/>
              </a:lnSpc>
              <a:spcBef>
                <a:spcPts val="0"/>
              </a:spcBef>
              <a:buClr>
                <a:srgbClr val="AEDBDA"/>
              </a:buClr>
              <a:buFont typeface="Arial"/>
              <a:buNone/>
              <a:defRPr sz="2200" b="0" i="0" u="none" strike="noStrike" cap="none" baseline="0">
                <a:solidFill>
                  <a:srgbClr val="AEDBD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99545"/>
              </a:lnSpc>
              <a:spcBef>
                <a:spcPts val="0"/>
              </a:spcBef>
              <a:buClr>
                <a:srgbClr val="AEDBDA"/>
              </a:buClr>
              <a:buFont typeface="Arial"/>
              <a:buNone/>
              <a:defRPr sz="2200" b="0" i="0" u="none" strike="noStrike" cap="none" baseline="0">
                <a:solidFill>
                  <a:srgbClr val="AEDBD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99545"/>
              </a:lnSpc>
              <a:spcBef>
                <a:spcPts val="0"/>
              </a:spcBef>
              <a:buClr>
                <a:srgbClr val="AEDBDA"/>
              </a:buClr>
              <a:buFont typeface="Arial"/>
              <a:buNone/>
              <a:defRPr sz="2200" b="0" i="0" u="none" strike="noStrike" cap="none" baseline="0">
                <a:solidFill>
                  <a:srgbClr val="AEDBD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99545"/>
              </a:lnSpc>
              <a:spcBef>
                <a:spcPts val="0"/>
              </a:spcBef>
              <a:buClr>
                <a:srgbClr val="AEDBDA"/>
              </a:buClr>
              <a:buFont typeface="Arial"/>
              <a:buNone/>
              <a:defRPr sz="2200" b="0" i="0" u="none" strike="noStrike" cap="none" baseline="0">
                <a:solidFill>
                  <a:srgbClr val="AEDBD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44139" marR="0" indent="-1422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52163" marR="0" indent="-143912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60189" marR="0" indent="-1455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68213" marR="0" indent="-134463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27606" y="343406"/>
            <a:ext cx="8287427" cy="200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8789"/>
              </a:lnSpc>
              <a:spcBef>
                <a:spcPts val="0"/>
              </a:spcBef>
              <a:buClr>
                <a:srgbClr val="7FA8D6"/>
              </a:buClr>
              <a:buFont typeface="Arial"/>
              <a:buNone/>
              <a:defRPr sz="1900" b="0" i="0" u="none" strike="noStrike" cap="none" baseline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27610" y="1396294"/>
            <a:ext cx="5816810" cy="290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0826" marR="0" indent="-67801" algn="l" rtl="0">
              <a:lnSpc>
                <a:spcPct val="115263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1651" marR="0" indent="-68926" algn="l" rtl="0">
              <a:lnSpc>
                <a:spcPct val="115263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2477" marR="0" indent="-70052" algn="l" rtl="0">
              <a:lnSpc>
                <a:spcPct val="115263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22477" marR="0" indent="-70052" algn="l" rtl="0">
              <a:lnSpc>
                <a:spcPct val="115263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22477" marR="0" indent="-70052" algn="l" rtl="0">
              <a:lnSpc>
                <a:spcPct val="115263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44139" marR="0" indent="-1422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52163" marR="0" indent="-143912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60189" marR="0" indent="-1455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68213" marR="0" indent="-134463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0" name="Shape 60"/>
          <p:cNvGrpSpPr/>
          <p:nvPr/>
        </p:nvGrpSpPr>
        <p:grpSpPr>
          <a:xfrm>
            <a:off x="300489" y="4182689"/>
            <a:ext cx="8405835" cy="861227"/>
            <a:chOff x="354806" y="6431757"/>
            <a:chExt cx="9792493" cy="1003299"/>
          </a:xfrm>
        </p:grpSpPr>
        <p:cxnSp>
          <p:nvCxnSpPr>
            <p:cNvPr id="61" name="Shape 61"/>
            <p:cNvCxnSpPr/>
            <p:nvPr/>
          </p:nvCxnSpPr>
          <p:spPr>
            <a:xfrm>
              <a:off x="500062" y="6788945"/>
              <a:ext cx="9405936" cy="0"/>
            </a:xfrm>
            <a:prstGeom prst="straightConnector1">
              <a:avLst/>
            </a:prstGeom>
            <a:noFill/>
            <a:ln w="9525" cap="flat">
              <a:solidFill>
                <a:srgbClr val="67686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 rot="10800000" flipH="1">
              <a:off x="9906793" y="6431757"/>
              <a:ext cx="240505" cy="357188"/>
            </a:xfrm>
            <a:prstGeom prst="straightConnector1">
              <a:avLst/>
            </a:prstGeom>
            <a:noFill/>
            <a:ln w="9525" cap="flat">
              <a:solidFill>
                <a:srgbClr val="67686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" name="Shape 63"/>
            <p:cNvSpPr/>
            <p:nvPr/>
          </p:nvSpPr>
          <p:spPr>
            <a:xfrm>
              <a:off x="354806" y="6755607"/>
              <a:ext cx="1057275" cy="67945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70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27606" y="343406"/>
            <a:ext cx="8287427" cy="200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8789"/>
              </a:lnSpc>
              <a:spcBef>
                <a:spcPts val="0"/>
              </a:spcBef>
              <a:buClr>
                <a:srgbClr val="7FA8D6"/>
              </a:buClr>
              <a:buFont typeface="Arial"/>
              <a:buNone/>
              <a:defRPr sz="1900" b="0" i="0" u="none" strike="noStrike" cap="none" baseline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27610" y="1396294"/>
            <a:ext cx="3829457" cy="290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40826" marR="0" indent="-80501" algn="l" rtl="0">
              <a:lnSpc>
                <a:spcPct val="118687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1651" marR="0" indent="-81626" algn="l" rtl="0">
              <a:lnSpc>
                <a:spcPct val="118687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22477" marR="0" indent="-82752" algn="l" rtl="0">
              <a:lnSpc>
                <a:spcPct val="118687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422477" marR="0" indent="-82752" algn="l" rtl="0">
              <a:lnSpc>
                <a:spcPct val="118687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22477" marR="0" indent="-82752" algn="l" rtl="0">
              <a:lnSpc>
                <a:spcPct val="118687"/>
              </a:lnSpc>
              <a:spcBef>
                <a:spcPts val="0"/>
              </a:spcBef>
              <a:buClr>
                <a:schemeClr val="dk2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44139" marR="0" indent="-14228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652163" marR="0" indent="-143912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060189" marR="0" indent="-145538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468213" marR="0" indent="-134463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1" name="Shape 81"/>
          <p:cNvGrpSpPr/>
          <p:nvPr/>
        </p:nvGrpSpPr>
        <p:grpSpPr>
          <a:xfrm>
            <a:off x="300489" y="4182689"/>
            <a:ext cx="8405835" cy="861227"/>
            <a:chOff x="354806" y="6431757"/>
            <a:chExt cx="9792493" cy="1003299"/>
          </a:xfrm>
        </p:grpSpPr>
        <p:cxnSp>
          <p:nvCxnSpPr>
            <p:cNvPr id="82" name="Shape 82"/>
            <p:cNvCxnSpPr/>
            <p:nvPr/>
          </p:nvCxnSpPr>
          <p:spPr>
            <a:xfrm>
              <a:off x="500062" y="6788945"/>
              <a:ext cx="9405936" cy="0"/>
            </a:xfrm>
            <a:prstGeom prst="straightConnector1">
              <a:avLst/>
            </a:prstGeom>
            <a:noFill/>
            <a:ln w="9525" cap="flat">
              <a:solidFill>
                <a:srgbClr val="67686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Shape 83"/>
            <p:cNvCxnSpPr/>
            <p:nvPr/>
          </p:nvCxnSpPr>
          <p:spPr>
            <a:xfrm rot="10800000" flipH="1">
              <a:off x="9906793" y="6431757"/>
              <a:ext cx="240505" cy="357188"/>
            </a:xfrm>
            <a:prstGeom prst="straightConnector1">
              <a:avLst/>
            </a:prstGeom>
            <a:noFill/>
            <a:ln w="9525" cap="flat">
              <a:solidFill>
                <a:srgbClr val="67686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4" name="Shape 84"/>
            <p:cNvSpPr/>
            <p:nvPr/>
          </p:nvSpPr>
          <p:spPr>
            <a:xfrm>
              <a:off x="354806" y="6755607"/>
              <a:ext cx="1057275" cy="67945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71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31" y="0"/>
            <a:ext cx="2819400" cy="988306"/>
          </a:xfrm>
          <a:prstGeom prst="rect">
            <a:avLst/>
          </a:prstGeom>
        </p:spPr>
      </p:pic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27606" y="343406"/>
            <a:ext cx="8287427" cy="2008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8789"/>
              </a:lnSpc>
              <a:spcBef>
                <a:spcPts val="0"/>
              </a:spcBef>
              <a:buClr>
                <a:srgbClr val="7FA8D6"/>
              </a:buClr>
              <a:buSzPct val="25000"/>
              <a:buFont typeface="Arial"/>
              <a:buNone/>
            </a:pPr>
            <a:r>
              <a:rPr lang="en-GB" sz="1900" b="0" i="0" u="none" strike="noStrike" cap="none" baseline="0" dirty="0" smtClean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lang="en-GB" sz="1900" b="0" i="0" u="none" strike="noStrike" cap="none" baseline="0" dirty="0">
              <a:solidFill>
                <a:srgbClr val="7FA8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200149"/>
            <a:ext cx="8077200" cy="7989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indent="-140826">
              <a:buSzPct val="100877"/>
            </a:pP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疾病诊治标准界面</a:t>
            </a:r>
          </a:p>
          <a:p>
            <a:pPr lvl="2" indent="-140826">
              <a:buSzPct val="100877"/>
            </a:pPr>
            <a:r>
              <a:rPr lang="zh-CN" altLang="en-US" sz="2000" dirty="0">
                <a:latin typeface="SimSun" panose="02010600030101010101" pitchFamily="2" charset="-122"/>
                <a:ea typeface="SimSun" panose="02010600030101010101" pitchFamily="2" charset="-122"/>
              </a:rPr>
              <a:t>提供疾病的详细内容，包括诊断治疗等讯息。</a:t>
            </a:r>
          </a:p>
          <a:p>
            <a:pPr marL="0" marR="0" lvl="0" indent="0" algn="l" rtl="0">
              <a:lnSpc>
                <a:spcPct val="115263"/>
              </a:lnSpc>
              <a:spcBef>
                <a:spcPts val="0"/>
              </a:spcBef>
              <a:buClr>
                <a:schemeClr val="dk2"/>
              </a:buClr>
              <a:buSzPct val="100877"/>
              <a:buNone/>
            </a:pPr>
            <a:endParaRPr lang="en-GB" sz="2000" b="0" i="0" u="none" strike="noStrike" cap="none" baseline="0" dirty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27610" y="622841"/>
            <a:ext cx="8287427" cy="6716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en-GB" dirty="0"/>
              <a:t>Best Practice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主要提供两种标准结构界面</a:t>
            </a:r>
            <a:endParaRPr lang="en-GB" sz="2800" b="1" i="0" u="none" strike="noStrike" cap="none" baseline="0" dirty="0">
              <a:solidFill>
                <a:schemeClr val="dk2"/>
              </a:solidFill>
              <a:latin typeface="SimSun" panose="02010600030101010101" pitchFamily="2" charset="-122"/>
              <a:ea typeface="SimSun" panose="02010600030101010101" pitchFamily="2" charset="-122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89631"/>
            <a:ext cx="7848600" cy="2258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27606" y="343406"/>
            <a:ext cx="8287427" cy="2008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8789"/>
              </a:lnSpc>
              <a:spcBef>
                <a:spcPts val="0"/>
              </a:spcBef>
              <a:buClr>
                <a:srgbClr val="7FA8D6"/>
              </a:buClr>
              <a:buSzPct val="25000"/>
              <a:buFont typeface="Arial"/>
              <a:buNone/>
            </a:pPr>
            <a:r>
              <a:rPr lang="en-GB" sz="1900" b="0" i="0" u="none" strike="noStrike" cap="none" baseline="0" dirty="0" smtClean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lang="en-GB" sz="1900" b="0" i="0" u="none" strike="noStrike" cap="none" baseline="0" dirty="0">
              <a:solidFill>
                <a:srgbClr val="7FA8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7543800" cy="14802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indent="-140826">
              <a:buSzPct val="100877"/>
            </a:pP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分析评估界面</a:t>
            </a:r>
          </a:p>
          <a:p>
            <a:pPr lvl="1" indent="-140826">
              <a:buSzPct val="100877"/>
            </a:pP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分析症状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en-GB" dirty="0">
                <a:latin typeface="SimSun" panose="02010600030101010101" pitchFamily="2" charset="-122"/>
                <a:ea typeface="SimSun" panose="02010600030101010101" pitchFamily="2" charset="-122"/>
              </a:rPr>
              <a:t>e.g., chronic cough)</a:t>
            </a:r>
          </a:p>
          <a:p>
            <a:pPr lvl="1" indent="-140826">
              <a:buSzPct val="100877"/>
            </a:pP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临床发现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en-GB" dirty="0">
                <a:latin typeface="SimSun" panose="02010600030101010101" pitchFamily="2" charset="-122"/>
                <a:ea typeface="SimSun" panose="02010600030101010101" pitchFamily="2" charset="-122"/>
              </a:rPr>
              <a:t>e.g., peripheral oedema)</a:t>
            </a:r>
          </a:p>
          <a:p>
            <a:pPr lvl="1" indent="-140826">
              <a:buSzPct val="100877"/>
            </a:pP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诊断测试结果 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en-GB" dirty="0">
                <a:latin typeface="SimSun" panose="02010600030101010101" pitchFamily="2" charset="-122"/>
                <a:ea typeface="SimSun" panose="02010600030101010101" pitchFamily="2" charset="-122"/>
              </a:rPr>
              <a:t>e.g., metabolic acidosis)</a:t>
            </a:r>
          </a:p>
          <a:p>
            <a:pPr marL="140826" marR="0" lvl="0" indent="-140826" algn="l" rtl="0">
              <a:lnSpc>
                <a:spcPct val="115263"/>
              </a:lnSpc>
              <a:spcBef>
                <a:spcPts val="0"/>
              </a:spcBef>
              <a:buClr>
                <a:schemeClr val="dk2"/>
              </a:buClr>
              <a:buSzPct val="100877"/>
              <a:buFont typeface="Arial"/>
              <a:buChar char="•"/>
            </a:pPr>
            <a:endParaRPr lang="en-GB" sz="19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27610" y="622841"/>
            <a:ext cx="8287427" cy="6716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en-GB" dirty="0"/>
              <a:t>Best Practice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主要提供两种标准结构界面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-4934"/>
            <a:ext cx="2819400" cy="98830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01580"/>
            <a:ext cx="5791200" cy="2136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5072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427610" y="343404"/>
            <a:ext cx="8287427" cy="376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8842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Case Example</a:t>
            </a:r>
            <a:endParaRPr lang="en-GB" sz="3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427610" y="872413"/>
            <a:ext cx="8287427" cy="6379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lang="en-GB" sz="2200" b="0" i="0" u="none" strike="noStrike" cap="none" baseline="0" dirty="0">
              <a:solidFill>
                <a:srgbClr val="D4E2F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87427" cy="200859"/>
          </a:xfrm>
        </p:spPr>
        <p:txBody>
          <a:bodyPr/>
          <a:lstStyle/>
          <a:p>
            <a:r>
              <a:rPr lang="en-US" dirty="0" smtClean="0"/>
              <a:t>A Case 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182990" cy="290273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A </a:t>
            </a:r>
            <a:r>
              <a:rPr lang="en-GB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70-year-old man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is discovered by a family member to have </a:t>
            </a:r>
            <a:r>
              <a:rPr lang="en-GB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difficulty speaking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and </a:t>
            </a:r>
            <a:r>
              <a:rPr lang="en-GB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extreme balance difficulty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.</a:t>
            </a:r>
          </a:p>
          <a:p>
            <a:pPr marL="73025" indent="0">
              <a:buNone/>
            </a:pPr>
            <a:endParaRPr lang="en-GB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GB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The family member brings him to you in the Emergency Ward.</a:t>
            </a:r>
          </a:p>
          <a:p>
            <a:endParaRPr lang="en-GB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GB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He was last known to be fully functional 1 hour ago when the family member spoke to him by phone. There is a </a:t>
            </a:r>
            <a:r>
              <a:rPr lang="en-GB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history of treated hypertension and diabetes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.</a:t>
            </a:r>
          </a:p>
          <a:p>
            <a:endParaRPr lang="en-GB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How should you proceed with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assessing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 and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managing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 this patient?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4" y="488985"/>
            <a:ext cx="8287427" cy="671689"/>
          </a:xfrm>
        </p:spPr>
        <p:txBody>
          <a:bodyPr/>
          <a:lstStyle/>
          <a:p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临床问题</a:t>
            </a:r>
            <a:r>
              <a:rPr lang="en-US" altLang="zh-TW" b="1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-1237"/>
            <a:ext cx="2819400" cy="9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2428504" cy="851282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649120"/>
            <a:ext cx="5410200" cy="437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Example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7611" y="622841"/>
            <a:ext cx="2620389" cy="2025109"/>
          </a:xfrm>
        </p:spPr>
        <p:txBody>
          <a:bodyPr/>
          <a:lstStyle/>
          <a:p>
            <a:r>
              <a:rPr lang="en-US" dirty="0"/>
              <a:t>Where to begin? - Symptom </a:t>
            </a:r>
            <a:r>
              <a:rPr lang="en-US" dirty="0" smtClean="0"/>
              <a:t>Searching </a:t>
            </a:r>
          </a:p>
          <a:p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症状查</a:t>
            </a:r>
            <a:r>
              <a:rPr lang="zh-TW" altLang="en-US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寻</a:t>
            </a:r>
            <a:r>
              <a:rPr lang="en-US" altLang="zh-TW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200" y="2114549"/>
            <a:ext cx="990600" cy="36379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269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3350"/>
            <a:ext cx="4343400" cy="4757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Find your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results</a:t>
            </a:r>
          </a:p>
          <a:p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(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查寻结</a:t>
            </a:r>
            <a:r>
              <a:rPr lang="zh-TW" altLang="en-US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果</a:t>
            </a:r>
            <a:r>
              <a:rPr lang="en-US" altLang="zh-TW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)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492997"/>
            <a:ext cx="3962400" cy="3977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55194"/>
            <a:ext cx="2819400" cy="9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70" y="285750"/>
            <a:ext cx="5452330" cy="450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81" y="343406"/>
            <a:ext cx="8287427" cy="200859"/>
          </a:xfrm>
        </p:spPr>
        <p:txBody>
          <a:bodyPr/>
          <a:lstStyle/>
          <a:p>
            <a:r>
              <a:rPr lang="en-US" dirty="0" smtClean="0"/>
              <a:t>A Case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235" y="622841"/>
            <a:ext cx="8287427" cy="671689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Assessment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Details</a:t>
            </a:r>
          </a:p>
          <a:p>
            <a:r>
              <a:rPr lang="en-US" b="1" dirty="0" smtClean="0">
                <a:latin typeface="+mj-ea"/>
                <a:ea typeface="+mj-ea"/>
                <a:cs typeface="Arial" pitchFamily="34" charset="0"/>
              </a:rPr>
              <a:t>(</a:t>
            </a:r>
            <a:r>
              <a:rPr lang="zh-CN" altLang="en-US" b="1" dirty="0">
                <a:latin typeface="+mj-ea"/>
                <a:ea typeface="+mj-ea"/>
                <a:cs typeface="Arial" pitchFamily="34" charset="0"/>
              </a:rPr>
              <a:t>分析内</a:t>
            </a:r>
            <a:r>
              <a:rPr lang="zh-CN" altLang="en-US" b="1" dirty="0" smtClean="0">
                <a:latin typeface="+mj-ea"/>
                <a:ea typeface="+mj-ea"/>
                <a:cs typeface="Arial" pitchFamily="34" charset="0"/>
              </a:rPr>
              <a:t>容</a:t>
            </a:r>
            <a:r>
              <a:rPr lang="en-US" altLang="zh-CN" b="1" dirty="0" smtClean="0">
                <a:latin typeface="+mj-ea"/>
                <a:ea typeface="+mj-ea"/>
                <a:cs typeface="Arial" pitchFamily="34" charset="0"/>
              </a:rPr>
              <a:t>)</a:t>
            </a:r>
            <a:endParaRPr lang="en-US" b="1" dirty="0">
              <a:latin typeface="+mj-ea"/>
              <a:ea typeface="+mj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080" y="3470069"/>
            <a:ext cx="3531919" cy="117927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1400" y="3793008"/>
            <a:ext cx="1371600" cy="2667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55194"/>
            <a:ext cx="2819400" cy="9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19" y="1200150"/>
            <a:ext cx="4706971" cy="3845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Differential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Diagnosis </a:t>
            </a:r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(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鉴别诊断 </a:t>
            </a:r>
            <a:r>
              <a:rPr lang="en-US" altLang="zh-TW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)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8855" y="2800350"/>
            <a:ext cx="4634346" cy="22456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8025" y="4324350"/>
            <a:ext cx="1811976" cy="14202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81" y="0"/>
            <a:ext cx="2819400" cy="9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Condition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Details</a:t>
            </a:r>
          </a:p>
          <a:p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(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疾病内容 </a:t>
            </a:r>
            <a:r>
              <a:rPr lang="en-US" altLang="zh-TW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)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49009"/>
            <a:ext cx="2819400" cy="988306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4350"/>
            <a:ext cx="5305760" cy="4241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Diagnosis – History &amp;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Examination </a:t>
            </a:r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(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诊断 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– 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病史与检</a:t>
            </a:r>
            <a:r>
              <a:rPr lang="zh-CN" altLang="en-US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查</a:t>
            </a:r>
            <a:r>
              <a:rPr lang="en-US" altLang="zh-CN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68672"/>
            <a:ext cx="5638800" cy="3961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427606" y="3859246"/>
            <a:ext cx="8287427" cy="376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</a:pPr>
            <a:r>
              <a:rPr lang="zh-CN" altLang="en-US" sz="3400" dirty="0">
                <a:latin typeface="+mj-ea"/>
                <a:ea typeface="+mj-ea"/>
              </a:rPr>
              <a:t>把证据带进临床</a:t>
            </a:r>
            <a:endParaRPr lang="en-GB" sz="3400" b="0" i="0" u="none" strike="noStrike" cap="none" baseline="0" dirty="0">
              <a:solidFill>
                <a:schemeClr val="lt1"/>
              </a:solidFill>
              <a:latin typeface="+mj-ea"/>
              <a:ea typeface="+mj-ea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427606" y="4389410"/>
            <a:ext cx="8287427" cy="6379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9545"/>
              </a:lnSpc>
              <a:spcBef>
                <a:spcPts val="0"/>
              </a:spcBef>
              <a:buClr>
                <a:srgbClr val="7FA8D6"/>
              </a:buClr>
              <a:buSzPct val="25000"/>
              <a:buFont typeface="Arial"/>
              <a:buNone/>
            </a:pPr>
            <a:r>
              <a:rPr lang="en-GB" sz="2200" b="0" i="0" u="none" strike="noStrike" cap="none" baseline="0" dirty="0" smtClean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rPr>
              <a:t>BMJ Best Practice</a:t>
            </a:r>
            <a:r>
              <a:rPr lang="en-GB" sz="2200" b="0" i="0" u="none" strike="noStrike" cap="none" dirty="0" smtClean="0">
                <a:solidFill>
                  <a:srgbClr val="7FA8D6"/>
                </a:solidFill>
                <a:latin typeface="Arial"/>
                <a:ea typeface="Arial"/>
                <a:cs typeface="Arial"/>
                <a:sym typeface="Arial"/>
              </a:rPr>
              <a:t> . 2014</a:t>
            </a:r>
            <a:endParaRPr lang="en-GB" sz="2200" b="0" i="0" u="none" strike="noStrike" cap="none" baseline="0" dirty="0">
              <a:solidFill>
                <a:srgbClr val="7FA8D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831219"/>
            <a:ext cx="2819400" cy="98830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Diagnosis –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Tests</a:t>
            </a:r>
          </a:p>
          <a:p>
            <a:r>
              <a:rPr lang="en-US" altLang="zh-TW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(</a:t>
            </a:r>
            <a:r>
              <a:rPr lang="zh-TW" altLang="en-US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实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验室检查 </a:t>
            </a:r>
            <a:r>
              <a:rPr lang="en-US" altLang="zh-TW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)</a:t>
            </a:r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 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41834"/>
            <a:ext cx="2819400" cy="988306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95350"/>
            <a:ext cx="5392387" cy="3910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4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0"/>
            <a:ext cx="2819400" cy="988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516"/>
            <a:ext cx="8287427" cy="200859"/>
          </a:xfrm>
        </p:spPr>
        <p:txBody>
          <a:bodyPr/>
          <a:lstStyle/>
          <a:p>
            <a:r>
              <a:rPr lang="en-US" dirty="0" smtClean="0"/>
              <a:t>A Case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457951"/>
            <a:ext cx="8287427" cy="671689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Diagnosis –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Step-by-Step </a:t>
            </a:r>
            <a:r>
              <a:rPr lang="en-US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(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诊断步</a:t>
            </a:r>
            <a:r>
              <a:rPr lang="zh-TW" altLang="en-US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骤</a:t>
            </a:r>
            <a:r>
              <a:rPr lang="en-US" altLang="zh-TW" b="1" dirty="0" smtClean="0">
                <a:latin typeface="SimSun" panose="02010600030101010101" pitchFamily="2" charset="-122"/>
                <a:ea typeface="SimSun" panose="02010600030101010101" pitchFamily="2" charset="-122"/>
                <a:cs typeface="Arial" pitchFamily="34" charset="0"/>
              </a:rPr>
              <a:t>)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8306"/>
            <a:ext cx="5710237" cy="3987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774618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47750"/>
            <a:ext cx="5486400" cy="4016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989"/>
            <a:ext cx="8287427" cy="200859"/>
          </a:xfrm>
        </p:spPr>
        <p:txBody>
          <a:bodyPr/>
          <a:lstStyle/>
          <a:p>
            <a:r>
              <a:rPr lang="en-US" dirty="0" smtClean="0"/>
              <a:t>A Case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9575"/>
            <a:ext cx="8287427" cy="671689"/>
          </a:xfrm>
        </p:spPr>
        <p:txBody>
          <a:bodyPr/>
          <a:lstStyle/>
          <a:p>
            <a:r>
              <a:rPr lang="zh-CN" altLang="en-US" b="1" dirty="0">
                <a:latin typeface="+mj-ea"/>
                <a:ea typeface="+mj-ea"/>
                <a:cs typeface="Arial" pitchFamily="34" charset="0"/>
              </a:rPr>
              <a:t>治疗具体方法</a:t>
            </a:r>
            <a:r>
              <a:rPr lang="en-US" altLang="zh-CN" b="1" dirty="0">
                <a:latin typeface="+mj-ea"/>
                <a:ea typeface="+mj-ea"/>
                <a:cs typeface="Arial" pitchFamily="34" charset="0"/>
              </a:rPr>
              <a:t>: </a:t>
            </a:r>
            <a:r>
              <a:rPr lang="zh-CN" altLang="en-US" b="1" dirty="0">
                <a:latin typeface="+mj-ea"/>
                <a:ea typeface="+mj-ea"/>
                <a:cs typeface="Arial" pitchFamily="34" charset="0"/>
              </a:rPr>
              <a:t>确认患者群 </a:t>
            </a:r>
            <a:r>
              <a:rPr lang="en-US" altLang="zh-CN" b="1" dirty="0">
                <a:latin typeface="+mj-ea"/>
                <a:ea typeface="+mj-ea"/>
                <a:cs typeface="Arial" pitchFamily="34" charset="0"/>
              </a:rPr>
              <a:t>+</a:t>
            </a:r>
            <a:r>
              <a:rPr lang="zh-CN" altLang="en-US" b="1" dirty="0">
                <a:latin typeface="+mj-ea"/>
                <a:ea typeface="+mj-ea"/>
                <a:cs typeface="Arial" pitchFamily="34" charset="0"/>
              </a:rPr>
              <a:t>选择治疗方案</a:t>
            </a:r>
            <a:endParaRPr 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771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774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Treatment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– </a:t>
            </a:r>
            <a:r>
              <a:rPr lang="zh-CN" altLang="en-US" b="1" dirty="0">
                <a:latin typeface="+mj-ea"/>
                <a:ea typeface="+mj-ea"/>
                <a:cs typeface="Arial" pitchFamily="34" charset="0"/>
              </a:rPr>
              <a:t>进入“马丁代尔”药典查看更多药物作用信息</a:t>
            </a:r>
            <a:endParaRPr lang="en-US" b="1" dirty="0">
              <a:latin typeface="+mj-ea"/>
              <a:ea typeface="+mj-ea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23950"/>
            <a:ext cx="5262562" cy="3894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91000" y="4491857"/>
            <a:ext cx="609600" cy="14202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2175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81485"/>
            <a:ext cx="8287427" cy="200859"/>
          </a:xfrm>
        </p:spPr>
        <p:txBody>
          <a:bodyPr/>
          <a:lstStyle/>
          <a:p>
            <a:r>
              <a:rPr lang="en-US" dirty="0" smtClean="0"/>
              <a:t>A Case Example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4" y="460920"/>
            <a:ext cx="8287427" cy="671689"/>
          </a:xfrm>
        </p:spPr>
        <p:txBody>
          <a:bodyPr/>
          <a:lstStyle/>
          <a:p>
            <a:r>
              <a:rPr lang="en-GB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Step-by-Step – Supported by Evidence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92" y="0"/>
            <a:ext cx="2336840" cy="81915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26" y="1047750"/>
            <a:ext cx="6172200" cy="395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53000" y="3943350"/>
            <a:ext cx="457200" cy="21822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2087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Case Example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Step-by-Step – Supported by Evidence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690"/>
            <a:ext cx="2286000" cy="801329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2659"/>
            <a:ext cx="7196137" cy="3339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427610" y="343404"/>
            <a:ext cx="8287427" cy="376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8842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GB" sz="3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Features</a:t>
            </a:r>
            <a:endParaRPr lang="en-GB" sz="3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427610" y="872413"/>
            <a:ext cx="8287427" cy="6379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lang="en-GB" sz="2200" b="0" i="0" u="none" strike="noStrike" cap="none" baseline="0" dirty="0">
              <a:solidFill>
                <a:srgbClr val="D3C9E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590800" cy="90817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86" y="1123950"/>
            <a:ext cx="5589414" cy="3916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Features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Images for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reference </a:t>
            </a:r>
            <a:r>
              <a:rPr lang="zh-CN" altLang="en-US" b="1" dirty="0">
                <a:latin typeface="+mj-ea"/>
                <a:ea typeface="+mj-ea"/>
                <a:cs typeface="Arial" pitchFamily="34" charset="0"/>
              </a:rPr>
              <a:t>提供大量彩色图像</a:t>
            </a:r>
            <a:endParaRPr lang="en-US" b="1" dirty="0">
              <a:latin typeface="+mj-ea"/>
              <a:ea typeface="+mj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553200" y="1716059"/>
            <a:ext cx="688284" cy="12177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6200" y="4095750"/>
            <a:ext cx="2153189" cy="405908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3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7" y="697397"/>
            <a:ext cx="7027670" cy="3833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6516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Browse through </a:t>
            </a:r>
            <a:r>
              <a:rPr lang="en-US" i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Clinical Evidence </a:t>
            </a:r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content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719" y="892621"/>
            <a:ext cx="1285875" cy="267891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0356" y="3943350"/>
            <a:ext cx="1571625" cy="160734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1176"/>
            <a:ext cx="6238875" cy="3374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09800" y="3333750"/>
            <a:ext cx="1676400" cy="160734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7671"/>
            <a:ext cx="5853111" cy="4589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2084"/>
            <a:ext cx="8287427" cy="671689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Full Content from Clinical Evidence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83475" y="3028950"/>
            <a:ext cx="3721925" cy="304800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1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23850" y="157372"/>
            <a:ext cx="8287427" cy="671689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Types of Evidence-based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54627111"/>
              </p:ext>
            </p:extLst>
          </p:nvPr>
        </p:nvGraphicFramePr>
        <p:xfrm>
          <a:off x="792956" y="845158"/>
          <a:ext cx="6983413" cy="351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899319" y="1026721"/>
            <a:ext cx="2952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/>
              <a:t>Randomised</a:t>
            </a:r>
            <a:r>
              <a:rPr lang="en-US" sz="2000" dirty="0"/>
              <a:t> Controlled Double Blind Studies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4447330" y="672778"/>
            <a:ext cx="2952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Systematic Reviews and Meta-analyses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524000" y="4624388"/>
            <a:ext cx="7056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/>
              <a:t>Source: Medical Research Library of Brooklyn</a:t>
            </a:r>
          </a:p>
        </p:txBody>
      </p:sp>
    </p:spTree>
    <p:extLst>
      <p:ext uri="{BB962C8B-B14F-4D97-AF65-F5344CB8AC3E}">
        <p14:creationId xmlns:p14="http://schemas.microsoft.com/office/powerpoint/2010/main" val="2809798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427037" y="4179887"/>
            <a:ext cx="8287427" cy="1531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7416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GB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BMJ Publishing Group Limited 2013. All rights reserved.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2"/>
          </p:nvPr>
        </p:nvSpPr>
        <p:spPr>
          <a:xfrm>
            <a:off x="428287" y="1396292"/>
            <a:ext cx="8287427" cy="19911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263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GB" sz="19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Web: </a:t>
            </a:r>
            <a:r>
              <a:rPr lang="en-GB" sz="19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bestpractice.bmj.com</a:t>
            </a:r>
            <a:endParaRPr lang="en-GB" sz="19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263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GB" sz="19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-GB" sz="19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dlchng@bmj.com</a:t>
            </a:r>
            <a:endParaRPr lang="en-GB" sz="19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GB" sz="19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body" idx="3"/>
          </p:nvPr>
        </p:nvSpPr>
        <p:spPr>
          <a:xfrm>
            <a:off x="428287" y="343406"/>
            <a:ext cx="8287427" cy="3003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6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GB"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43150"/>
            <a:ext cx="4347607" cy="152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666750"/>
            <a:ext cx="8001000" cy="2902735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…although figures vary</a:t>
            </a:r>
          </a:p>
          <a:p>
            <a:pPr marL="720000" lvl="5">
              <a:spcBef>
                <a:spcPts val="1200"/>
              </a:spcBef>
              <a:spcAft>
                <a:spcPts val="1800"/>
              </a:spcAft>
              <a:buClr>
                <a:srgbClr val="00AEEF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35,000 biomedical  journal articles published annually</a:t>
            </a:r>
          </a:p>
          <a:p>
            <a:pPr marL="720000" lvl="5">
              <a:spcBef>
                <a:spcPts val="1200"/>
              </a:spcBef>
              <a:spcAft>
                <a:spcPts val="1800"/>
              </a:spcAft>
              <a:buClr>
                <a:srgbClr val="00AEEF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150,000 articles / month</a:t>
            </a:r>
          </a:p>
          <a:p>
            <a:pPr marL="720000" lvl="5">
              <a:spcBef>
                <a:spcPts val="1200"/>
              </a:spcBef>
              <a:spcAft>
                <a:spcPts val="1800"/>
              </a:spcAft>
              <a:buClr>
                <a:srgbClr val="00AEEF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120,000 RCT/year</a:t>
            </a:r>
          </a:p>
          <a:p>
            <a:pPr marL="720000" lvl="5">
              <a:spcBef>
                <a:spcPts val="1200"/>
              </a:spcBef>
              <a:spcAft>
                <a:spcPts val="1800"/>
              </a:spcAft>
              <a:buClr>
                <a:srgbClr val="00AEEF"/>
              </a:buCl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500,000 articles are indexed in </a:t>
            </a:r>
            <a:r>
              <a:rPr lang="en-GB" sz="2400" dirty="0" err="1" smtClean="0">
                <a:solidFill>
                  <a:schemeClr val="tx1"/>
                </a:solidFill>
              </a:rPr>
              <a:t>PubMed</a:t>
            </a:r>
            <a:r>
              <a:rPr lang="en-GB" sz="2400" dirty="0" smtClean="0">
                <a:solidFill>
                  <a:schemeClr val="tx1"/>
                </a:solidFill>
              </a:rPr>
              <a:t> every year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1000" y="37358"/>
            <a:ext cx="8287427" cy="671689"/>
          </a:xfrm>
        </p:spPr>
        <p:txBody>
          <a:bodyPr/>
          <a:lstStyle/>
          <a:p>
            <a:r>
              <a:rPr lang="en-US" dirty="0"/>
              <a:t>The burden of evidence is significant</a:t>
            </a:r>
          </a:p>
        </p:txBody>
      </p:sp>
    </p:spTree>
    <p:extLst>
      <p:ext uri="{BB962C8B-B14F-4D97-AF65-F5344CB8AC3E}">
        <p14:creationId xmlns:p14="http://schemas.microsoft.com/office/powerpoint/2010/main" val="3590935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85750"/>
            <a:ext cx="8287427" cy="671689"/>
          </a:xfrm>
        </p:spPr>
        <p:txBody>
          <a:bodyPr/>
          <a:lstStyle/>
          <a:p>
            <a:r>
              <a:rPr lang="zh-CN" altLang="en-US" sz="3600" b="1" dirty="0">
                <a:latin typeface="+mn-ea"/>
                <a:ea typeface="+mn-ea"/>
              </a:rPr>
              <a:t>临床决策（诊疗系统）之效率</a:t>
            </a:r>
            <a:endParaRPr lang="en-US" dirty="0">
              <a:latin typeface="+mn-ea"/>
              <a:ea typeface="+mn-e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0254123"/>
              </p:ext>
            </p:extLst>
          </p:nvPr>
        </p:nvGraphicFramePr>
        <p:xfrm>
          <a:off x="628011" y="1504950"/>
          <a:ext cx="7848600" cy="240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+mn-ea"/>
                          <a:ea typeface="+mn-ea"/>
                        </a:rPr>
                        <a:t>工具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+mn-ea"/>
                          <a:ea typeface="+mn-ea"/>
                        </a:rPr>
                        <a:t>应用比例</a:t>
                      </a:r>
                      <a:endParaRPr lang="en-US" altLang="zh-CN" sz="1800" dirty="0" smtClean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+mn-ea"/>
                          <a:ea typeface="+mn-ea"/>
                        </a:rPr>
                        <a:t>解决时长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ea"/>
                          <a:ea typeface="+mn-ea"/>
                        </a:rPr>
                        <a:t>Google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ea"/>
                          <a:ea typeface="+mn-ea"/>
                        </a:rPr>
                        <a:t>49%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ea"/>
                          <a:ea typeface="+mn-ea"/>
                        </a:rPr>
                        <a:t>31</a:t>
                      </a:r>
                      <a:r>
                        <a:rPr lang="zh-CN" altLang="en-US" sz="1800" dirty="0" smtClean="0">
                          <a:latin typeface="+mn-ea"/>
                          <a:ea typeface="+mn-ea"/>
                        </a:rPr>
                        <a:t>分钟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+mn-ea"/>
                          <a:ea typeface="+mn-ea"/>
                        </a:rPr>
                        <a:t>百度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ea"/>
                          <a:ea typeface="+mn-ea"/>
                        </a:rPr>
                        <a:t>47%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ea"/>
                          <a:ea typeface="+mn-ea"/>
                        </a:rPr>
                        <a:t>27</a:t>
                      </a:r>
                      <a:r>
                        <a:rPr lang="zh-CN" altLang="en-US" sz="1800" dirty="0" smtClean="0">
                          <a:latin typeface="+mn-ea"/>
                          <a:ea typeface="+mn-ea"/>
                        </a:rPr>
                        <a:t>分钟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+mn-ea"/>
                          <a:ea typeface="+mn-ea"/>
                        </a:rPr>
                        <a:t>丁香園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ea"/>
                          <a:ea typeface="+mn-ea"/>
                        </a:rPr>
                        <a:t>46%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ea"/>
                          <a:ea typeface="+mn-ea"/>
                        </a:rPr>
                        <a:t>??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+mn-ea"/>
                          <a:ea typeface="+mn-ea"/>
                        </a:rPr>
                        <a:t>清华同方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ea"/>
                          <a:ea typeface="+mn-ea"/>
                        </a:rPr>
                        <a:t>33%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ea"/>
                          <a:ea typeface="+mn-ea"/>
                        </a:rPr>
                        <a:t>33</a:t>
                      </a:r>
                      <a:r>
                        <a:rPr lang="zh-CN" altLang="en-US" sz="1800" dirty="0" smtClean="0">
                          <a:latin typeface="+mn-ea"/>
                          <a:ea typeface="+mn-ea"/>
                        </a:rPr>
                        <a:t>分钟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+mn-ea"/>
                          <a:ea typeface="+mn-ea"/>
                        </a:rPr>
                        <a:t>万方数据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ea"/>
                          <a:ea typeface="+mn-ea"/>
                        </a:rPr>
                        <a:t>31%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ea"/>
                          <a:ea typeface="+mn-ea"/>
                        </a:rPr>
                        <a:t>37</a:t>
                      </a:r>
                      <a:r>
                        <a:rPr lang="zh-CN" altLang="en-US" sz="1800" dirty="0" smtClean="0">
                          <a:latin typeface="+mn-ea"/>
                          <a:ea typeface="+mn-ea"/>
                        </a:rPr>
                        <a:t>分钟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+mn-ea"/>
                          <a:ea typeface="+mn-ea"/>
                        </a:rPr>
                        <a:t>Pubmed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ea"/>
                          <a:ea typeface="+mn-ea"/>
                        </a:rPr>
                        <a:t>21%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ea"/>
                          <a:ea typeface="+mn-ea"/>
                        </a:rPr>
                        <a:t>46</a:t>
                      </a:r>
                      <a:r>
                        <a:rPr lang="zh-CN" altLang="en-US" sz="1800" dirty="0" smtClean="0">
                          <a:latin typeface="+mn-ea"/>
                          <a:ea typeface="+mn-ea"/>
                        </a:rPr>
                        <a:t>分钟</a:t>
                      </a:r>
                      <a:endParaRPr lang="en-US" sz="1800" dirty="0">
                        <a:latin typeface="+mn-ea"/>
                        <a:ea typeface="+mn-ea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225" name="Rectangle 5"/>
          <p:cNvSpPr>
            <a:spLocks noChangeArrowheads="1"/>
          </p:cNvSpPr>
          <p:nvPr/>
        </p:nvSpPr>
        <p:spPr bwMode="auto">
          <a:xfrm>
            <a:off x="5724129" y="4106566"/>
            <a:ext cx="2672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latin typeface="+mn-ea"/>
                <a:ea typeface="+mn-ea"/>
              </a:rPr>
              <a:t>2008-2009</a:t>
            </a:r>
            <a:r>
              <a:rPr lang="zh-CN" altLang="en-US" sz="1800" dirty="0">
                <a:latin typeface="+mn-ea"/>
                <a:ea typeface="+mn-ea"/>
              </a:rPr>
              <a:t>，邓白氏调查</a:t>
            </a:r>
            <a:endParaRPr lang="en-US" sz="1800" dirty="0">
              <a:latin typeface="+mn-ea"/>
              <a:ea typeface="+mn-ea"/>
            </a:endParaRPr>
          </a:p>
        </p:txBody>
      </p:sp>
      <p:sp>
        <p:nvSpPr>
          <p:cNvPr id="8226" name="TextBox 6"/>
          <p:cNvSpPr txBox="1">
            <a:spLocks noChangeArrowheads="1"/>
          </p:cNvSpPr>
          <p:nvPr/>
        </p:nvSpPr>
        <p:spPr bwMode="auto">
          <a:xfrm>
            <a:off x="611188" y="967383"/>
            <a:ext cx="7777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dirty="0" smtClean="0">
                <a:latin typeface="+mn-ea"/>
                <a:ea typeface="+mn-ea"/>
              </a:rPr>
              <a:t>15</a:t>
            </a:r>
            <a:r>
              <a:rPr lang="zh-CN" altLang="en-US" sz="1800" dirty="0" smtClean="0">
                <a:latin typeface="+mn-ea"/>
                <a:ea typeface="+mn-ea"/>
              </a:rPr>
              <a:t>个</a:t>
            </a:r>
            <a:r>
              <a:rPr lang="zh-CN" altLang="en-US" sz="1800" dirty="0">
                <a:latin typeface="+mn-ea"/>
                <a:ea typeface="+mn-ea"/>
              </a:rPr>
              <a:t>城市</a:t>
            </a:r>
            <a:r>
              <a:rPr lang="zh-CN" altLang="en-US" sz="1800" dirty="0" smtClean="0">
                <a:latin typeface="+mn-ea"/>
                <a:ea typeface="+mn-ea"/>
              </a:rPr>
              <a:t>，</a:t>
            </a:r>
            <a:r>
              <a:rPr lang="en-US" altLang="zh-CN" sz="1800" dirty="0" smtClean="0">
                <a:latin typeface="+mn-ea"/>
                <a:ea typeface="+mn-ea"/>
              </a:rPr>
              <a:t>121</a:t>
            </a:r>
            <a:r>
              <a:rPr lang="zh-CN" altLang="en-US" sz="1800" dirty="0" smtClean="0">
                <a:latin typeface="+mn-ea"/>
                <a:ea typeface="+mn-ea"/>
              </a:rPr>
              <a:t>家三甲医院，</a:t>
            </a:r>
            <a:r>
              <a:rPr lang="en-US" altLang="zh-CN" sz="1800" dirty="0" smtClean="0">
                <a:latin typeface="+mn-ea"/>
                <a:ea typeface="+mn-ea"/>
              </a:rPr>
              <a:t>7321</a:t>
            </a:r>
            <a:r>
              <a:rPr lang="zh-CN" altLang="en-US" sz="1800" dirty="0">
                <a:latin typeface="+mn-ea"/>
                <a:ea typeface="+mn-ea"/>
              </a:rPr>
              <a:t>份问卷</a:t>
            </a:r>
            <a:endParaRPr lang="en-US" sz="1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293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895351"/>
            <a:ext cx="8001000" cy="12954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2581</a:t>
            </a:r>
            <a:r>
              <a:rPr lang="zh-CN" altLang="en-US" sz="1600" dirty="0" smtClean="0">
                <a:latin typeface="+mn-ea"/>
                <a:ea typeface="+mn-ea"/>
              </a:rPr>
              <a:t>名中国临床医生调查</a:t>
            </a:r>
            <a:endParaRPr lang="en-US" sz="1600" dirty="0" smtClean="0">
              <a:latin typeface="+mn-ea"/>
              <a:ea typeface="+mn-ea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Study to show effectiveness of full-text for various purposes of a clinicians time</a:t>
            </a:r>
          </a:p>
          <a:p>
            <a:r>
              <a:rPr lang="zh-CN" altLang="en-US" sz="1600" dirty="0" smtClean="0">
                <a:solidFill>
                  <a:srgbClr val="D6006E"/>
                </a:solidFill>
                <a:latin typeface="+mn-ea"/>
                <a:ea typeface="+mn-ea"/>
              </a:rPr>
              <a:t>有</a:t>
            </a:r>
            <a:r>
              <a:rPr lang="en-US" sz="1600" b="1" dirty="0" smtClean="0">
                <a:solidFill>
                  <a:srgbClr val="D6006E"/>
                </a:solidFill>
                <a:latin typeface="+mn-ea"/>
                <a:ea typeface="+mn-ea"/>
              </a:rPr>
              <a:t>73.7%</a:t>
            </a:r>
            <a:r>
              <a:rPr lang="zh-CN" altLang="en-US" sz="1600" dirty="0" smtClean="0">
                <a:solidFill>
                  <a:srgbClr val="D6006E"/>
                </a:solidFill>
                <a:latin typeface="+mn-ea"/>
                <a:ea typeface="+mn-ea"/>
              </a:rPr>
              <a:t>即使完全读懂全文内容（中文</a:t>
            </a:r>
            <a:r>
              <a:rPr lang="en-US" altLang="zh-CN" sz="1600" dirty="0" smtClean="0">
                <a:solidFill>
                  <a:srgbClr val="D6006E"/>
                </a:solidFill>
                <a:latin typeface="+mn-ea"/>
                <a:ea typeface="+mn-ea"/>
              </a:rPr>
              <a:t>/</a:t>
            </a:r>
            <a:r>
              <a:rPr lang="zh-CN" altLang="en-US" sz="1600" dirty="0" smtClean="0">
                <a:solidFill>
                  <a:srgbClr val="D6006E"/>
                </a:solidFill>
                <a:latin typeface="+mn-ea"/>
                <a:ea typeface="+mn-ea"/>
              </a:rPr>
              <a:t>英文），仍对其临床诊疗无任何帮助</a:t>
            </a:r>
            <a:r>
              <a:rPr lang="en-US" altLang="zh-CN" sz="1600" dirty="0" smtClean="0">
                <a:solidFill>
                  <a:srgbClr val="D6006E"/>
                </a:solidFill>
                <a:latin typeface="+mn-ea"/>
                <a:ea typeface="+mn-ea"/>
              </a:rPr>
              <a:t>(5</a:t>
            </a:r>
            <a:r>
              <a:rPr lang="zh-CN" altLang="en-US" sz="1600" dirty="0" smtClean="0">
                <a:solidFill>
                  <a:srgbClr val="D6006E"/>
                </a:solidFill>
                <a:latin typeface="+mn-ea"/>
                <a:ea typeface="+mn-ea"/>
              </a:rPr>
              <a:t>分制选</a:t>
            </a:r>
            <a:r>
              <a:rPr lang="en-US" altLang="zh-CN" sz="1600" dirty="0" smtClean="0">
                <a:solidFill>
                  <a:srgbClr val="D6006E"/>
                </a:solidFill>
                <a:latin typeface="+mn-ea"/>
                <a:ea typeface="+mn-ea"/>
              </a:rPr>
              <a:t>0</a:t>
            </a:r>
            <a:r>
              <a:rPr lang="zh-CN" altLang="en-US" sz="1600" dirty="0" smtClean="0">
                <a:solidFill>
                  <a:srgbClr val="D6006E"/>
                </a:solidFill>
                <a:latin typeface="+mn-ea"/>
                <a:ea typeface="+mn-ea"/>
              </a:rPr>
              <a:t>分和</a:t>
            </a:r>
            <a:r>
              <a:rPr lang="en-US" altLang="zh-CN" sz="1600" dirty="0" smtClean="0">
                <a:solidFill>
                  <a:srgbClr val="D6006E"/>
                </a:solidFill>
                <a:latin typeface="+mn-ea"/>
                <a:ea typeface="+mn-ea"/>
              </a:rPr>
              <a:t>1</a:t>
            </a:r>
            <a:r>
              <a:rPr lang="zh-CN" altLang="en-US" sz="1600" dirty="0" smtClean="0">
                <a:solidFill>
                  <a:srgbClr val="D6006E"/>
                </a:solidFill>
                <a:latin typeface="+mn-ea"/>
                <a:ea typeface="+mn-ea"/>
              </a:rPr>
              <a:t>分</a:t>
            </a:r>
            <a:r>
              <a:rPr lang="en-US" altLang="zh-CN" sz="1600" dirty="0" smtClean="0">
                <a:solidFill>
                  <a:srgbClr val="D6006E"/>
                </a:solidFill>
                <a:latin typeface="+mn-ea"/>
                <a:ea typeface="+mn-ea"/>
              </a:rPr>
              <a:t>)</a:t>
            </a:r>
            <a:r>
              <a:rPr lang="zh-CN" altLang="en-US" sz="1600" dirty="0" smtClean="0">
                <a:solidFill>
                  <a:srgbClr val="D6006E"/>
                </a:solidFill>
                <a:latin typeface="+mn-ea"/>
                <a:ea typeface="+mn-ea"/>
              </a:rPr>
              <a:t>。</a:t>
            </a:r>
            <a:endParaRPr lang="en-US" sz="1600" dirty="0" smtClean="0">
              <a:solidFill>
                <a:srgbClr val="D6006E"/>
              </a:solidFill>
              <a:latin typeface="+mn-ea"/>
              <a:ea typeface="+mn-ea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457200" y="209550"/>
            <a:ext cx="8287427" cy="671689"/>
          </a:xfrm>
        </p:spPr>
        <p:txBody>
          <a:bodyPr/>
          <a:lstStyle/>
          <a:p>
            <a:r>
              <a:rPr lang="zh-CN" altLang="en-US" sz="3600" b="1" dirty="0">
                <a:latin typeface="+mj-ea"/>
                <a:ea typeface="+mj-ea"/>
              </a:rPr>
              <a:t>临床决策（诊疗系统）之效率</a:t>
            </a:r>
            <a:endParaRPr lang="en-US" sz="3600" b="1" dirty="0">
              <a:latin typeface="+mj-ea"/>
              <a:ea typeface="+mj-e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507218"/>
              </p:ext>
            </p:extLst>
          </p:nvPr>
        </p:nvGraphicFramePr>
        <p:xfrm>
          <a:off x="611560" y="2247714"/>
          <a:ext cx="7920880" cy="200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2232248"/>
                <a:gridCol w="1728192"/>
              </a:tblGrid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项目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时间比例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全文效力 （</a:t>
                      </a:r>
                      <a:r>
                        <a:rPr lang="en-US" altLang="zh-CN" sz="1800" dirty="0" smtClean="0"/>
                        <a:t>5</a:t>
                      </a:r>
                      <a:r>
                        <a:rPr lang="zh-CN" altLang="en-US" sz="1800" dirty="0" smtClean="0"/>
                        <a:t>分制）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结论</a:t>
                      </a:r>
                      <a:endParaRPr lang="en-US" sz="1800" dirty="0"/>
                    </a:p>
                  </a:txBody>
                  <a:tcPr marT="34290" marB="34290"/>
                </a:tc>
              </a:tr>
              <a:tr h="4062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PMingLiU" pitchFamily="18" charset="-120"/>
                          <a:ea typeface="PMingLiU" pitchFamily="18" charset="-120"/>
                        </a:rPr>
                        <a:t>治疗</a:t>
                      </a:r>
                      <a:endParaRPr lang="en-US" sz="1800" dirty="0">
                        <a:latin typeface="PMingLiU" pitchFamily="18" charset="-120"/>
                        <a:ea typeface="PMingLiU" pitchFamily="18" charset="-12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79.2%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1.72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PMingLiU" pitchFamily="18" charset="-120"/>
                          <a:ea typeface="PMingLiU" pitchFamily="18" charset="-120"/>
                        </a:rPr>
                        <a:t>無效</a:t>
                      </a:r>
                      <a:endParaRPr lang="en-US" sz="1800" dirty="0">
                        <a:latin typeface="PMingLiU" pitchFamily="18" charset="-120"/>
                        <a:ea typeface="PMingLiU" pitchFamily="18" charset="-120"/>
                      </a:endParaRPr>
                    </a:p>
                  </a:txBody>
                  <a:tcPr marT="34290" marB="34290"/>
                </a:tc>
              </a:tr>
              <a:tr h="4062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PMingLiU" pitchFamily="18" charset="-120"/>
                          <a:ea typeface="PMingLiU" pitchFamily="18" charset="-120"/>
                        </a:rPr>
                        <a:t>继续教育</a:t>
                      </a:r>
                      <a:endParaRPr lang="en-US" sz="1800" dirty="0">
                        <a:latin typeface="PMingLiU" pitchFamily="18" charset="-120"/>
                        <a:ea typeface="PMingLiU" pitchFamily="18" charset="-12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11.1%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2.88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PMingLiU" pitchFamily="18" charset="-120"/>
                          <a:ea typeface="PMingLiU" pitchFamily="18" charset="-120"/>
                        </a:rPr>
                        <a:t>有限</a:t>
                      </a:r>
                      <a:endParaRPr lang="en-US" sz="1800" dirty="0">
                        <a:latin typeface="PMingLiU" pitchFamily="18" charset="-120"/>
                        <a:ea typeface="PMingLiU" pitchFamily="18" charset="-120"/>
                      </a:endParaRPr>
                    </a:p>
                  </a:txBody>
                  <a:tcPr marT="34290" marB="34290"/>
                </a:tc>
              </a:tr>
              <a:tr h="4062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PMingLiU" pitchFamily="18" charset="-120"/>
                          <a:ea typeface="PMingLiU" pitchFamily="18" charset="-120"/>
                        </a:rPr>
                        <a:t>研究</a:t>
                      </a:r>
                      <a:endParaRPr lang="en-US" sz="1800" dirty="0">
                        <a:latin typeface="PMingLiU" pitchFamily="18" charset="-120"/>
                        <a:ea typeface="PMingLiU" pitchFamily="18" charset="-12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8.6%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4.69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PMingLiU" pitchFamily="18" charset="-120"/>
                          <a:ea typeface="PMingLiU" pitchFamily="18" charset="-120"/>
                        </a:rPr>
                        <a:t>推薦</a:t>
                      </a:r>
                      <a:endParaRPr lang="en-US" sz="1800" dirty="0">
                        <a:latin typeface="PMingLiU" pitchFamily="18" charset="-120"/>
                        <a:ea typeface="PMingLiU" pitchFamily="18" charset="-120"/>
                      </a:endParaRPr>
                    </a:p>
                  </a:txBody>
                  <a:tcPr marT="34290" marB="34290"/>
                </a:tc>
              </a:tr>
              <a:tr h="4062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latin typeface="PMingLiU" pitchFamily="18" charset="-120"/>
                          <a:ea typeface="PMingLiU" pitchFamily="18" charset="-120"/>
                        </a:rPr>
                        <a:t>其他</a:t>
                      </a:r>
                      <a:endParaRPr lang="en-US" sz="1800" dirty="0">
                        <a:latin typeface="PMingLiU" pitchFamily="18" charset="-120"/>
                        <a:ea typeface="PMingLiU" pitchFamily="18" charset="-12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1.1%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NA</a:t>
                      </a:r>
                      <a:endParaRPr lang="en-US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NA</a:t>
                      </a:r>
                      <a:endParaRPr lang="en-US" sz="18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9252" name="Rectangle 4"/>
          <p:cNvSpPr>
            <a:spLocks noChangeArrowheads="1"/>
          </p:cNvSpPr>
          <p:nvPr/>
        </p:nvSpPr>
        <p:spPr bwMode="auto">
          <a:xfrm>
            <a:off x="4953000" y="4476750"/>
            <a:ext cx="2672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latin typeface="+mn-ea"/>
                <a:ea typeface="+mn-ea"/>
              </a:rPr>
              <a:t>2009-2010</a:t>
            </a:r>
            <a:r>
              <a:rPr lang="zh-CN" altLang="en-US" sz="1800" dirty="0">
                <a:latin typeface="+mn-ea"/>
                <a:ea typeface="+mn-ea"/>
              </a:rPr>
              <a:t>，邓白氏调查</a:t>
            </a:r>
            <a:endParaRPr lang="en-US" sz="1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2490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819150"/>
            <a:ext cx="8001000" cy="290273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+mj-ea"/>
                <a:ea typeface="+mj-ea"/>
                <a:cs typeface="Arial" pitchFamily="34" charset="0"/>
              </a:rPr>
              <a:t>全新的</a:t>
            </a:r>
            <a:r>
              <a:rPr lang="zh-CN" altLang="en-US" sz="2000" dirty="0" smtClean="0">
                <a:solidFill>
                  <a:srgbClr val="FF0000"/>
                </a:solidFill>
                <a:latin typeface="+mj-ea"/>
                <a:ea typeface="+mj-ea"/>
                <a:cs typeface="Arial" pitchFamily="34" charset="0"/>
              </a:rPr>
              <a:t>临床决策指导工具</a:t>
            </a:r>
            <a:endParaRPr lang="en-US" altLang="zh-TW" sz="2000" dirty="0" smtClean="0">
              <a:solidFill>
                <a:srgbClr val="FF0000"/>
              </a:solidFill>
              <a:latin typeface="+mj-ea"/>
              <a:ea typeface="+mj-ea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pPr>
            <a:r>
              <a:rPr lang="en-US" altLang="zh-CN" sz="2000" dirty="0" smtClean="0">
                <a:latin typeface="PMingLiU" pitchFamily="18" charset="-120"/>
                <a:ea typeface="PMingLiU" pitchFamily="18" charset="-120"/>
                <a:cs typeface="Arial" pitchFamily="34" charset="0"/>
              </a:rPr>
              <a:t>	</a:t>
            </a:r>
            <a:r>
              <a:rPr lang="en-US" altLang="zh-CN" sz="20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Brand new approach to clinical decision support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+mj-ea"/>
                <a:ea typeface="+mj-ea"/>
                <a:cs typeface="Arial" pitchFamily="34" charset="0"/>
              </a:rPr>
              <a:t>全球</a:t>
            </a:r>
            <a:r>
              <a:rPr lang="en-US" altLang="zh-TW" sz="2000" b="1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6,000</a:t>
            </a:r>
            <a:r>
              <a:rPr lang="zh-CN" altLang="en-US" sz="2000" b="1" dirty="0" smtClean="0">
                <a:solidFill>
                  <a:schemeClr val="accent1"/>
                </a:solidFill>
                <a:latin typeface="+mj-ea"/>
                <a:ea typeface="+mj-ea"/>
                <a:cs typeface="Arial" pitchFamily="34" charset="0"/>
              </a:rPr>
              <a:t>多知名临床专家</a:t>
            </a:r>
            <a:r>
              <a:rPr lang="zh-TW" altLang="en-US" sz="2000" dirty="0" smtClean="0">
                <a:latin typeface="+mj-ea"/>
                <a:ea typeface="+mj-ea"/>
                <a:cs typeface="Arial" pitchFamily="34" charset="0"/>
              </a:rPr>
              <a:t>执笔撰写 </a:t>
            </a:r>
            <a:r>
              <a:rPr lang="en-US" sz="2000" dirty="0" smtClean="0">
                <a:latin typeface="PMingLiU" pitchFamily="18" charset="-120"/>
                <a:ea typeface="PMingLiU" pitchFamily="18" charset="-120"/>
                <a:cs typeface="Arial" pitchFamily="34" charset="0"/>
              </a:rPr>
              <a:t>	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pPr>
            <a:r>
              <a:rPr lang="en-US" sz="2000" dirty="0" smtClean="0">
                <a:latin typeface="PMingLiU" pitchFamily="18" charset="-120"/>
                <a:ea typeface="PMingLiU" pitchFamily="18" charset="-12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Written, compiled and reviewed by over </a:t>
            </a:r>
            <a:r>
              <a:rPr lang="en-US" sz="2000" b="1" i="1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6,000 experts  </a:t>
            </a:r>
            <a:r>
              <a:rPr lang="en-US" sz="20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around the world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+mn-ea"/>
                <a:ea typeface="+mn-ea"/>
              </a:rPr>
              <a:t>提供</a:t>
            </a:r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</a:rPr>
              <a:t>国际权威指南</a:t>
            </a:r>
            <a:r>
              <a:rPr lang="zh-CN" altLang="en-US" sz="2000" dirty="0" smtClean="0">
                <a:latin typeface="+mn-ea"/>
                <a:ea typeface="+mn-ea"/>
              </a:rPr>
              <a:t>和定制国内标准和指南</a:t>
            </a:r>
            <a:r>
              <a:rPr lang="zh-TW" altLang="en-US" sz="2000" dirty="0" smtClean="0">
                <a:latin typeface="+mn-ea"/>
                <a:ea typeface="+mn-ea"/>
              </a:rPr>
              <a:t> </a:t>
            </a:r>
            <a:endParaRPr lang="en-US" altLang="zh-TW" sz="2000" dirty="0" smtClean="0">
              <a:latin typeface="+mn-ea"/>
              <a:ea typeface="+mn-ea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pPr>
            <a:r>
              <a:rPr lang="en-US" sz="20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	Provides NICE </a:t>
            </a:r>
            <a:r>
              <a:rPr lang="en-US" sz="2000" b="1" i="1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Guidelines</a:t>
            </a:r>
            <a:r>
              <a:rPr lang="en-US" sz="20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 and allows for adding of institutional guidelines locally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/>
              <a:buNone/>
              <a:defRPr/>
            </a:pPr>
            <a:r>
              <a:rPr lang="en-US" sz="2000" dirty="0" smtClean="0">
                <a:latin typeface="PMingLiU" pitchFamily="18" charset="-120"/>
                <a:ea typeface="PMingLiU" pitchFamily="18" charset="-120"/>
                <a:cs typeface="Arial" pitchFamily="34" charset="0"/>
              </a:rPr>
              <a:t>	</a:t>
            </a:r>
            <a:endParaRPr lang="en-US" sz="2000" dirty="0" smtClean="0">
              <a:latin typeface="Arial" pitchFamily="34" charset="0"/>
              <a:ea typeface="PMingLiU" pitchFamily="18" charset="-120"/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381000" y="57150"/>
            <a:ext cx="8287427" cy="671689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Why Best Practice? – </a:t>
            </a:r>
            <a:r>
              <a:rPr lang="zh-CN" altLang="en-US" sz="3600" b="1" dirty="0">
                <a:latin typeface="+mj-ea"/>
                <a:ea typeface="+mj-ea"/>
              </a:rPr>
              <a:t>权威</a:t>
            </a:r>
            <a:endParaRPr 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0268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1047750"/>
            <a:ext cx="8382000" cy="2902735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+mn-ea"/>
                <a:ea typeface="+mn-ea"/>
                <a:cs typeface="Arial" pitchFamily="34" charset="0"/>
              </a:rPr>
              <a:t>包括</a:t>
            </a:r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  <a:cs typeface="Arial" pitchFamily="34" charset="0"/>
              </a:rPr>
              <a:t>基础</a:t>
            </a:r>
            <a:r>
              <a:rPr lang="zh-CN" altLang="en-US" sz="2000" dirty="0" smtClean="0">
                <a:latin typeface="+mn-ea"/>
                <a:ea typeface="+mn-ea"/>
                <a:cs typeface="Arial" pitchFamily="34" charset="0"/>
              </a:rPr>
              <a:t>，</a:t>
            </a:r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  <a:cs typeface="Arial" pitchFamily="34" charset="0"/>
              </a:rPr>
              <a:t>预防</a:t>
            </a:r>
            <a:r>
              <a:rPr lang="zh-CN" altLang="en-US" sz="2000" dirty="0" smtClean="0">
                <a:latin typeface="+mn-ea"/>
                <a:ea typeface="+mn-ea"/>
                <a:cs typeface="Arial" pitchFamily="34" charset="0"/>
              </a:rPr>
              <a:t>，</a:t>
            </a:r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  <a:cs typeface="Arial" pitchFamily="34" charset="0"/>
              </a:rPr>
              <a:t>诊断</a:t>
            </a:r>
            <a:r>
              <a:rPr lang="zh-CN" altLang="en-US" sz="2000" dirty="0" smtClean="0">
                <a:latin typeface="+mn-ea"/>
                <a:ea typeface="+mn-ea"/>
                <a:cs typeface="Arial" pitchFamily="34" charset="0"/>
              </a:rPr>
              <a:t>，</a:t>
            </a:r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  <a:cs typeface="Arial" pitchFamily="34" charset="0"/>
              </a:rPr>
              <a:t>治疗</a:t>
            </a:r>
            <a:r>
              <a:rPr lang="zh-CN" altLang="en-US" sz="2000" dirty="0" smtClean="0">
                <a:latin typeface="+mn-ea"/>
                <a:ea typeface="+mn-ea"/>
                <a:cs typeface="Arial" pitchFamily="34" charset="0"/>
              </a:rPr>
              <a:t>和</a:t>
            </a:r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  <a:cs typeface="Arial" pitchFamily="34" charset="0"/>
              </a:rPr>
              <a:t>随访</a:t>
            </a:r>
            <a:r>
              <a:rPr lang="zh-CN" altLang="en-US" sz="2000" dirty="0" smtClean="0">
                <a:latin typeface="+mn-ea"/>
                <a:ea typeface="+mn-ea"/>
                <a:cs typeface="Arial" pitchFamily="34" charset="0"/>
              </a:rPr>
              <a:t>等各个关键环节的内容</a:t>
            </a:r>
            <a:r>
              <a:rPr lang="en-US" altLang="zh-TW" sz="20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	</a:t>
            </a:r>
          </a:p>
          <a:p>
            <a:pPr>
              <a:spcBef>
                <a:spcPct val="0"/>
              </a:spcBef>
              <a:buFont typeface="Arial"/>
              <a:buNone/>
              <a:defRPr/>
            </a:pPr>
            <a:r>
              <a:rPr lang="en-US" altLang="zh-TW" sz="20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	Content patient consultation from Basics, Prevention, Diagnosis, Treatment to Follow-up</a:t>
            </a:r>
          </a:p>
          <a:p>
            <a:pPr>
              <a:spcBef>
                <a:spcPct val="0"/>
              </a:spcBef>
              <a:buFont typeface="Arial"/>
              <a:buNone/>
              <a:defRPr/>
            </a:pPr>
            <a:endParaRPr lang="en-US" altLang="zh-TW" sz="2000" dirty="0" smtClean="0"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  <a:cs typeface="Arial" pitchFamily="34" charset="0"/>
              </a:rPr>
              <a:t>疾病评估专论</a:t>
            </a:r>
            <a:r>
              <a:rPr lang="zh-CN" altLang="en-US" sz="2000" dirty="0" smtClean="0">
                <a:latin typeface="+mn-ea"/>
                <a:ea typeface="+mn-ea"/>
                <a:cs typeface="Arial" pitchFamily="34" charset="0"/>
              </a:rPr>
              <a:t>及</a:t>
            </a:r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  <a:cs typeface="Arial" pitchFamily="34" charset="0"/>
              </a:rPr>
              <a:t>鉴别诊断</a:t>
            </a:r>
            <a:r>
              <a:rPr lang="zh-CN" altLang="en-US" sz="2000" dirty="0" smtClean="0">
                <a:latin typeface="+mn-ea"/>
                <a:ea typeface="+mn-ea"/>
                <a:cs typeface="Arial" pitchFamily="34" charset="0"/>
              </a:rPr>
              <a:t>包含超过</a:t>
            </a:r>
            <a:r>
              <a:rPr lang="en-US" altLang="zh-CN" sz="2000" b="1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rPr>
              <a:t>10,000</a:t>
            </a:r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  <a:cs typeface="Arial" pitchFamily="34" charset="0"/>
              </a:rPr>
              <a:t>项诊断指引</a:t>
            </a:r>
            <a:r>
              <a:rPr lang="zh-CN" altLang="en-US" sz="2000" dirty="0" smtClean="0">
                <a:latin typeface="+mn-ea"/>
                <a:ea typeface="+mn-ea"/>
                <a:cs typeface="Arial" pitchFamily="34" charset="0"/>
              </a:rPr>
              <a:t>，让临床医生能</a:t>
            </a:r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  <a:cs typeface="Arial" pitchFamily="34" charset="0"/>
              </a:rPr>
              <a:t>迅速解答临床问题</a:t>
            </a:r>
            <a:endParaRPr lang="en-US" altLang="zh-TW" sz="2000" b="1" dirty="0" smtClean="0">
              <a:solidFill>
                <a:schemeClr val="accent1"/>
              </a:solidFill>
              <a:latin typeface="PMingLiU" pitchFamily="18" charset="-120"/>
              <a:ea typeface="PMingLiU" pitchFamily="18" charset="-120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zh-TW" sz="2000" b="1" dirty="0" smtClean="0">
                <a:latin typeface="PMingLiU" pitchFamily="18" charset="-120"/>
                <a:ea typeface="PMingLiU" pitchFamily="18" charset="-120"/>
                <a:cs typeface="Arial" pitchFamily="34" charset="0"/>
              </a:rPr>
              <a:t>	</a:t>
            </a:r>
            <a:r>
              <a:rPr lang="en-US" altLang="zh-TW" sz="20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Includes </a:t>
            </a:r>
            <a:r>
              <a:rPr lang="en-US" altLang="zh-TW" sz="2000" b="1" i="1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over 10,000 diagnoses</a:t>
            </a:r>
            <a:r>
              <a:rPr lang="en-US" altLang="zh-TW" sz="20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 in Assessments and Differential Diagnosis to help clinicians answer questions </a:t>
            </a:r>
            <a:r>
              <a:rPr lang="en-US" altLang="zh-TW" sz="2000" b="1" i="1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quickly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381000" y="20534"/>
            <a:ext cx="8287427" cy="671689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Why Best Practice? – </a:t>
            </a:r>
            <a:r>
              <a:rPr lang="zh-CN" altLang="en-US" sz="3600" b="1" dirty="0">
                <a:latin typeface="+mj-ea"/>
                <a:ea typeface="+mj-ea"/>
                <a:cs typeface="Arial" pitchFamily="34" charset="0"/>
              </a:rPr>
              <a:t>高效</a:t>
            </a:r>
            <a:r>
              <a:rPr lang="zh-CN" alt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7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895350"/>
            <a:ext cx="8382000" cy="2902735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PMingLiU" pitchFamily="18" charset="-120"/>
                <a:ea typeface="PMingLiU" pitchFamily="18" charset="-120"/>
                <a:cs typeface="Arial" pitchFamily="34" charset="0"/>
              </a:rPr>
              <a:t>把循证医学</a:t>
            </a:r>
            <a:r>
              <a:rPr lang="zh-CN" altLang="en-US" sz="2000" b="1" dirty="0" smtClean="0">
                <a:solidFill>
                  <a:schemeClr val="accent1"/>
                </a:solidFill>
                <a:latin typeface="PMingLiU" pitchFamily="18" charset="-120"/>
                <a:ea typeface="PMingLiU" pitchFamily="18" charset="-120"/>
                <a:cs typeface="Arial" pitchFamily="34" charset="0"/>
              </a:rPr>
              <a:t>带进临床</a:t>
            </a:r>
            <a:r>
              <a:rPr lang="zh-CN" altLang="en-US" sz="2000" dirty="0" smtClean="0">
                <a:latin typeface="PMingLiU" pitchFamily="18" charset="-120"/>
                <a:ea typeface="PMingLiU" pitchFamily="18" charset="-120"/>
                <a:cs typeface="Arial" pitchFamily="34" charset="0"/>
              </a:rPr>
              <a:t> </a:t>
            </a:r>
            <a:endParaRPr lang="en-US" altLang="zh-CN" sz="2000" dirty="0" smtClean="0">
              <a:latin typeface="PMingLiU" pitchFamily="18" charset="-120"/>
              <a:ea typeface="PMingLiU" pitchFamily="18" charset="-120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zh-CN" sz="2000" dirty="0" smtClean="0">
                <a:latin typeface="PMingLiU" pitchFamily="18" charset="-120"/>
                <a:ea typeface="PMingLiU" pitchFamily="18" charset="-120"/>
                <a:cs typeface="Arial" pitchFamily="34" charset="0"/>
              </a:rPr>
              <a:t>	</a:t>
            </a:r>
            <a:r>
              <a:rPr lang="en-US" altLang="zh-CN" sz="20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Brings </a:t>
            </a:r>
            <a:r>
              <a:rPr lang="en-US" altLang="zh-CN" sz="2000" b="1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EBM practice </a:t>
            </a:r>
            <a:r>
              <a:rPr lang="en-US" altLang="zh-CN" sz="20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into the </a:t>
            </a:r>
            <a:r>
              <a:rPr lang="en-US" altLang="zh-CN" sz="2000" b="1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Clinical Practice </a:t>
            </a:r>
            <a:r>
              <a:rPr lang="en-US" altLang="zh-CN" sz="20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setting</a:t>
            </a: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zh-CN" sz="2000" dirty="0" smtClean="0"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+mn-ea"/>
                <a:ea typeface="+mn-ea"/>
                <a:cs typeface="Arial" pitchFamily="34" charset="0"/>
              </a:rPr>
              <a:t>连接</a:t>
            </a:r>
            <a:r>
              <a:rPr lang="en-US" altLang="zh-TW" sz="2000" dirty="0" smtClean="0">
                <a:solidFill>
                  <a:schemeClr val="accent1"/>
                </a:solidFill>
                <a:latin typeface="Arial" pitchFamily="34" charset="0"/>
                <a:ea typeface="PMingLiU" pitchFamily="18" charset="-120"/>
                <a:cs typeface="Arial" pitchFamily="34" charset="0"/>
              </a:rPr>
              <a:t>Martindale</a:t>
            </a:r>
            <a:r>
              <a:rPr lang="zh-CN" altLang="en-US" sz="2000" dirty="0" smtClean="0">
                <a:latin typeface="+mn-ea"/>
                <a:ea typeface="+mn-ea"/>
                <a:cs typeface="Arial" pitchFamily="34" charset="0"/>
              </a:rPr>
              <a:t>药典</a:t>
            </a:r>
            <a:endParaRPr lang="en-US" altLang="zh-TW" sz="2000" dirty="0" smtClean="0">
              <a:latin typeface="SimSun" pitchFamily="2" charset="-122"/>
              <a:ea typeface="SimSun" pitchFamily="2" charset="-122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latin typeface="PMingLiU" pitchFamily="18" charset="-120"/>
                <a:ea typeface="PMingLiU" pitchFamily="18" charset="-12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Direct access to </a:t>
            </a:r>
            <a:r>
              <a:rPr lang="en-US" sz="2000" b="1" i="1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drug database </a:t>
            </a:r>
            <a:r>
              <a:rPr lang="en-US" sz="20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– Martindale </a:t>
            </a: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endParaRPr lang="en-US" sz="2000" dirty="0" smtClean="0">
              <a:latin typeface="Arial" pitchFamily="34" charset="0"/>
              <a:ea typeface="PMingLiU" pitchFamily="18" charset="-120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  <a:cs typeface="Arial" pitchFamily="34" charset="0"/>
              </a:rPr>
              <a:t>远程访问</a:t>
            </a:r>
            <a:r>
              <a:rPr lang="zh-CN" altLang="en-US" sz="2000" dirty="0" smtClean="0">
                <a:latin typeface="+mn-ea"/>
                <a:ea typeface="+mn-ea"/>
                <a:cs typeface="Arial" pitchFamily="34" charset="0"/>
              </a:rPr>
              <a:t>和</a:t>
            </a:r>
            <a:r>
              <a:rPr lang="zh-CN" altLang="en-US" sz="2000" b="1" dirty="0" smtClean="0">
                <a:solidFill>
                  <a:schemeClr val="accent1"/>
                </a:solidFill>
                <a:latin typeface="+mn-ea"/>
                <a:ea typeface="+mn-ea"/>
                <a:cs typeface="Arial" pitchFamily="34" charset="0"/>
              </a:rPr>
              <a:t>移动电话版本</a:t>
            </a:r>
            <a:r>
              <a:rPr lang="en-US" sz="2000" b="1" i="1" dirty="0" smtClean="0">
                <a:latin typeface="PMingLiU" pitchFamily="18" charset="-120"/>
                <a:ea typeface="PMingLiU" pitchFamily="18" charset="-120"/>
                <a:cs typeface="Arial" pitchFamily="34" charset="0"/>
              </a:rPr>
              <a:t>	</a:t>
            </a:r>
          </a:p>
          <a:p>
            <a:pPr>
              <a:spcBef>
                <a:spcPct val="0"/>
              </a:spcBef>
              <a:buFont typeface="Arial"/>
              <a:buNone/>
              <a:defRPr/>
            </a:pPr>
            <a:r>
              <a:rPr lang="en-US" sz="2000" b="1" i="1" dirty="0" smtClean="0">
                <a:latin typeface="PMingLiU" pitchFamily="18" charset="-120"/>
                <a:ea typeface="PMingLiU" pitchFamily="18" charset="-120"/>
                <a:cs typeface="Arial" pitchFamily="34" charset="0"/>
              </a:rPr>
              <a:t>	</a:t>
            </a:r>
            <a:r>
              <a:rPr lang="en-US" sz="2000" b="1" i="1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Remote</a:t>
            </a:r>
            <a:r>
              <a:rPr lang="en-US" sz="20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  access and </a:t>
            </a:r>
            <a:r>
              <a:rPr lang="en-US" sz="2000" b="1" i="1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mobile phone </a:t>
            </a:r>
            <a:r>
              <a:rPr lang="en-US" sz="2000" dirty="0" smtClean="0">
                <a:latin typeface="Arial" pitchFamily="34" charset="0"/>
                <a:ea typeface="PMingLiU" pitchFamily="18" charset="-120"/>
                <a:cs typeface="Arial" pitchFamily="34" charset="0"/>
              </a:rPr>
              <a:t>access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381000" y="20534"/>
            <a:ext cx="8287427" cy="671689"/>
          </a:xfrm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Why Best Practice? – </a:t>
            </a:r>
            <a:r>
              <a:rPr lang="zh-CN" altLang="en-US" sz="3600" b="1" dirty="0">
                <a:latin typeface="+mj-ea"/>
                <a:ea typeface="+mj-ea"/>
                <a:cs typeface="Arial" pitchFamily="34" charset="0"/>
              </a:rPr>
              <a:t>高效</a:t>
            </a:r>
            <a:r>
              <a:rPr lang="zh-CN" alt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6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Theme">
  <a:themeElements>
    <a:clrScheme name="BMJ">
      <a:dk1>
        <a:srgbClr val="747678"/>
      </a:dk1>
      <a:lt1>
        <a:srgbClr val="FFFFFF"/>
      </a:lt1>
      <a:dk2>
        <a:srgbClr val="2A6EBB"/>
      </a:dk2>
      <a:lt2>
        <a:srgbClr val="F0AB00"/>
      </a:lt2>
      <a:accent1>
        <a:srgbClr val="E37222"/>
      </a:accent1>
      <a:accent2>
        <a:srgbClr val="CD202C"/>
      </a:accent2>
      <a:accent3>
        <a:srgbClr val="C50084"/>
      </a:accent3>
      <a:accent4>
        <a:srgbClr val="7D5CC6"/>
      </a:accent4>
      <a:accent5>
        <a:srgbClr val="00B2A9"/>
      </a:accent5>
      <a:accent6>
        <a:srgbClr val="69BE28"/>
      </a:accent6>
      <a:hlink>
        <a:srgbClr val="E37222"/>
      </a:hlink>
      <a:folHlink>
        <a:srgbClr val="E37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BMJ">
      <a:dk1>
        <a:srgbClr val="747678"/>
      </a:dk1>
      <a:lt1>
        <a:srgbClr val="FFFFFF"/>
      </a:lt1>
      <a:dk2>
        <a:srgbClr val="2A6EBB"/>
      </a:dk2>
      <a:lt2>
        <a:srgbClr val="F0AB00"/>
      </a:lt2>
      <a:accent1>
        <a:srgbClr val="E37222"/>
      </a:accent1>
      <a:accent2>
        <a:srgbClr val="CD202C"/>
      </a:accent2>
      <a:accent3>
        <a:srgbClr val="C50084"/>
      </a:accent3>
      <a:accent4>
        <a:srgbClr val="7D5CC6"/>
      </a:accent4>
      <a:accent5>
        <a:srgbClr val="00B2A9"/>
      </a:accent5>
      <a:accent6>
        <a:srgbClr val="69BE28"/>
      </a:accent6>
      <a:hlink>
        <a:srgbClr val="E37222"/>
      </a:hlink>
      <a:folHlink>
        <a:srgbClr val="E37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BMJ">
      <a:dk1>
        <a:srgbClr val="747678"/>
      </a:dk1>
      <a:lt1>
        <a:srgbClr val="FFFFFF"/>
      </a:lt1>
      <a:dk2>
        <a:srgbClr val="2A6EBB"/>
      </a:dk2>
      <a:lt2>
        <a:srgbClr val="F0AB00"/>
      </a:lt2>
      <a:accent1>
        <a:srgbClr val="E37222"/>
      </a:accent1>
      <a:accent2>
        <a:srgbClr val="CD202C"/>
      </a:accent2>
      <a:accent3>
        <a:srgbClr val="C50084"/>
      </a:accent3>
      <a:accent4>
        <a:srgbClr val="7D5CC6"/>
      </a:accent4>
      <a:accent5>
        <a:srgbClr val="00B2A9"/>
      </a:accent5>
      <a:accent6>
        <a:srgbClr val="69BE28"/>
      </a:accent6>
      <a:hlink>
        <a:srgbClr val="E37222"/>
      </a:hlink>
      <a:folHlink>
        <a:srgbClr val="E37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BMJ">
      <a:dk1>
        <a:srgbClr val="747678"/>
      </a:dk1>
      <a:lt1>
        <a:srgbClr val="FFFFFF"/>
      </a:lt1>
      <a:dk2>
        <a:srgbClr val="2A6EBB"/>
      </a:dk2>
      <a:lt2>
        <a:srgbClr val="F0AB00"/>
      </a:lt2>
      <a:accent1>
        <a:srgbClr val="E37222"/>
      </a:accent1>
      <a:accent2>
        <a:srgbClr val="CD202C"/>
      </a:accent2>
      <a:accent3>
        <a:srgbClr val="C50084"/>
      </a:accent3>
      <a:accent4>
        <a:srgbClr val="7D5CC6"/>
      </a:accent4>
      <a:accent5>
        <a:srgbClr val="00B2A9"/>
      </a:accent5>
      <a:accent6>
        <a:srgbClr val="69BE28"/>
      </a:accent6>
      <a:hlink>
        <a:srgbClr val="E37222"/>
      </a:hlink>
      <a:folHlink>
        <a:srgbClr val="E37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BMJ">
      <a:dk1>
        <a:srgbClr val="747678"/>
      </a:dk1>
      <a:lt1>
        <a:srgbClr val="FFFFFF"/>
      </a:lt1>
      <a:dk2>
        <a:srgbClr val="2A6EBB"/>
      </a:dk2>
      <a:lt2>
        <a:srgbClr val="F0AB00"/>
      </a:lt2>
      <a:accent1>
        <a:srgbClr val="E37222"/>
      </a:accent1>
      <a:accent2>
        <a:srgbClr val="CD202C"/>
      </a:accent2>
      <a:accent3>
        <a:srgbClr val="C50084"/>
      </a:accent3>
      <a:accent4>
        <a:srgbClr val="7D5CC6"/>
      </a:accent4>
      <a:accent5>
        <a:srgbClr val="00B2A9"/>
      </a:accent5>
      <a:accent6>
        <a:srgbClr val="69BE28"/>
      </a:accent6>
      <a:hlink>
        <a:srgbClr val="E37222"/>
      </a:hlink>
      <a:folHlink>
        <a:srgbClr val="E372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1056</Words>
  <Application>Microsoft Office PowerPoint</Application>
  <PresentationFormat>On-screen Show (16:9)</PresentationFormat>
  <Paragraphs>170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Custom Theme</vt:lpstr>
      <vt:lpstr>Custom Theme</vt:lpstr>
      <vt:lpstr>Custom Theme</vt:lpstr>
      <vt:lpstr>Custom Theme</vt:lpstr>
      <vt:lpstr>Custom Theme</vt:lpstr>
      <vt:lpstr>PowerPoint Presentation</vt:lpstr>
      <vt:lpstr>把证据带进临床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</vt:lpstr>
      <vt:lpstr>Content</vt:lpstr>
      <vt:lpstr>A Case Example</vt:lpstr>
      <vt:lpstr>A Case Example</vt:lpstr>
      <vt:lpstr>A Case Example</vt:lpstr>
      <vt:lpstr>A Case Example</vt:lpstr>
      <vt:lpstr>A Case Example</vt:lpstr>
      <vt:lpstr>A Case Example</vt:lpstr>
      <vt:lpstr>A Case Example</vt:lpstr>
      <vt:lpstr>A Case Example</vt:lpstr>
      <vt:lpstr>A Case Example</vt:lpstr>
      <vt:lpstr>A Case Example</vt:lpstr>
      <vt:lpstr>A Case Example</vt:lpstr>
      <vt:lpstr>A Case Example</vt:lpstr>
      <vt:lpstr>A Case Example</vt:lpstr>
      <vt:lpstr>A Case Example</vt:lpstr>
      <vt:lpstr>Other Features</vt:lpstr>
      <vt:lpstr>Other Features</vt:lpstr>
      <vt:lpstr>Browse through Clinical Evidence content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Dju-Lyn Chng</dc:creator>
  <cp:lastModifiedBy>Dju-Lyn Chng</cp:lastModifiedBy>
  <cp:revision>23</cp:revision>
  <dcterms:modified xsi:type="dcterms:W3CDTF">2014-05-06T01:42:42Z</dcterms:modified>
</cp:coreProperties>
</file>